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8"/>
  </p:notesMasterIdLst>
  <p:sldIdLst>
    <p:sldId id="257" r:id="rId2"/>
    <p:sldId id="1844" r:id="rId3"/>
    <p:sldId id="260" r:id="rId4"/>
    <p:sldId id="261" r:id="rId5"/>
    <p:sldId id="282" r:id="rId6"/>
    <p:sldId id="263" r:id="rId7"/>
    <p:sldId id="1843" r:id="rId8"/>
    <p:sldId id="264" r:id="rId9"/>
    <p:sldId id="265" r:id="rId10"/>
    <p:sldId id="283" r:id="rId11"/>
    <p:sldId id="267" r:id="rId12"/>
    <p:sldId id="268" r:id="rId13"/>
    <p:sldId id="269" r:id="rId14"/>
    <p:sldId id="270" r:id="rId15"/>
    <p:sldId id="271" r:id="rId16"/>
    <p:sldId id="27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BE0E3"/>
    <a:srgbClr val="9452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73455"/>
  </p:normalViewPr>
  <p:slideViewPr>
    <p:cSldViewPr snapToGrid="0" snapToObjects="1">
      <p:cViewPr varScale="1">
        <p:scale>
          <a:sx n="89" d="100"/>
          <a:sy n="89" d="100"/>
        </p:scale>
        <p:origin x="143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tif>
</file>

<file path=ppt/media/image14.png>
</file>

<file path=ppt/media/image15.tif>
</file>

<file path=ppt/media/image16.tif>
</file>

<file path=ppt/media/image17.tif>
</file>

<file path=ppt/media/image18.png>
</file>

<file path=ppt/media/image19.pn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gif>
</file>

<file path=ppt/media/image27.gif>
</file>

<file path=ppt/media/image28.gif>
</file>

<file path=ppt/media/image29.gif>
</file>

<file path=ppt/media/image3.gif>
</file>

<file path=ppt/media/image30.gif>
</file>

<file path=ppt/media/image31.gif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D819F8-558F-AB4E-A0A8-CBEB760725E8}" type="datetimeFigureOut">
              <a:rPr lang="en-US" smtClean="0"/>
              <a:t>6/5/19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6A45F9-4FD1-F14A-88F1-78960FDBEC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3021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26" name="Shape 12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Thanks for the introduction. </a:t>
            </a:r>
          </a:p>
          <a:p>
            <a:endParaRPr/>
          </a:p>
          <a:p>
            <a:r>
              <a:t>Hi everyone, my talk today is about our recent progress on VLSI placement leveraging deep learning toolkit. We call it DREAMPlace. </a:t>
            </a:r>
          </a:p>
          <a:p>
            <a:r>
              <a:t>This work is collaborated with UT Austin and Nvidia. </a:t>
            </a:r>
          </a:p>
        </p:txBody>
      </p:sp>
    </p:spTree>
    <p:extLst>
      <p:ext uri="{BB962C8B-B14F-4D97-AF65-F5344CB8AC3E}">
        <p14:creationId xmlns:p14="http://schemas.microsoft.com/office/powerpoint/2010/main" val="106626494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99" name="Shape 29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Due to the large and open community, m</a:t>
            </a:r>
            <a:r>
              <a:rPr dirty="0"/>
              <a:t>ost toolkit provides functionalities like automatic gradient derivation, nonlinear optimizers, and basic linear algebra ops. </a:t>
            </a:r>
          </a:p>
          <a:p>
            <a:r>
              <a:rPr dirty="0"/>
              <a:t>What we need to implement is just the wirelength and density ops with high-level placement API. </a:t>
            </a:r>
          </a:p>
          <a:p>
            <a:r>
              <a:rPr dirty="0"/>
              <a:t>Of course, the efficiency of the ops is critical to the overall performance of the placer. </a:t>
            </a:r>
          </a:p>
          <a:p>
            <a:r>
              <a:rPr dirty="0"/>
              <a:t>We will talk about efficient GPU acceleration to these ops later. </a:t>
            </a:r>
          </a:p>
          <a:p>
            <a:r>
              <a:rPr dirty="0"/>
              <a:t>[click]</a:t>
            </a:r>
          </a:p>
          <a:p>
            <a:r>
              <a:rPr dirty="0"/>
              <a:t>To match the state-of-the-art placement engines, we also implement the same optimization algorithm in Python and legalization algorithm in C++. </a:t>
            </a:r>
          </a:p>
        </p:txBody>
      </p:sp>
    </p:spTree>
    <p:extLst>
      <p:ext uri="{BB962C8B-B14F-4D97-AF65-F5344CB8AC3E}">
        <p14:creationId xmlns:p14="http://schemas.microsoft.com/office/powerpoint/2010/main" val="173205355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15" name="Shape 31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To implement placement, we need to develop customized kernel operators for wire length and density computation. </a:t>
            </a:r>
          </a:p>
          <a:p>
            <a:r>
              <a:rPr dirty="0"/>
              <a:t>The efficiency of these operators are very critical to the overall efficiency of the placer. </a:t>
            </a:r>
          </a:p>
          <a:p>
            <a:r>
              <a:rPr dirty="0"/>
              <a:t>Due to time limit, we only mention the highlights here and you are welcome to the poster for details. </a:t>
            </a:r>
          </a:p>
          <a:p>
            <a:r>
              <a:rPr dirty="0"/>
              <a:t>[click]</a:t>
            </a:r>
          </a:p>
          <a:p>
            <a:r>
              <a:rPr dirty="0"/>
              <a:t>Weighted average wire length is adopted to approximate the HPWL, which is rather complicated to compute the objective and its gradient. </a:t>
            </a:r>
          </a:p>
          <a:p>
            <a:r>
              <a:rPr dirty="0"/>
              <a:t>[click]</a:t>
            </a:r>
          </a:p>
          <a:p>
            <a:r>
              <a:rPr dirty="0"/>
              <a:t>We develop a pin-level parallelization with CUDA atomic operations and achieved 1.9x speedup over </a:t>
            </a:r>
            <a:r>
              <a:rPr lang="en-US" dirty="0"/>
              <a:t>net-by-net</a:t>
            </a:r>
            <a:r>
              <a:rPr dirty="0"/>
              <a:t> parallelization. </a:t>
            </a:r>
          </a:p>
          <a:p>
            <a:r>
              <a:rPr dirty="0"/>
              <a:t>[click]</a:t>
            </a:r>
          </a:p>
          <a:p>
            <a:r>
              <a:rPr dirty="0"/>
              <a:t>For the density operator, </a:t>
            </a:r>
            <a:r>
              <a:rPr dirty="0" err="1"/>
              <a:t>RePlAce</a:t>
            </a:r>
            <a:r>
              <a:rPr dirty="0"/>
              <a:t> proposed an analogy between a cell instance and an electric particle. </a:t>
            </a:r>
          </a:p>
          <a:p>
            <a:r>
              <a:rPr dirty="0"/>
              <a:t>Then the density penalty can be computed as the potential energy of the electrostatic system and the gradient corresponds to the electric force. </a:t>
            </a:r>
          </a:p>
          <a:p>
            <a:r>
              <a:rPr dirty="0"/>
              <a:t>They are solutions to a well-defined Poisson’s equation and can be computed with a series of discrete cosine transformation and its variations. </a:t>
            </a:r>
          </a:p>
          <a:p>
            <a:r>
              <a:rPr dirty="0"/>
              <a:t>We propose a fast DCT implementation leveraging the highly-optimized CUDA FFT kernel and shown 1.4x faster than the native DCT implementation in TensorFlow. </a:t>
            </a:r>
          </a:p>
        </p:txBody>
      </p:sp>
    </p:spTree>
    <p:extLst>
      <p:ext uri="{BB962C8B-B14F-4D97-AF65-F5344CB8AC3E}">
        <p14:creationId xmlns:p14="http://schemas.microsoft.com/office/powerpoint/2010/main" val="378147518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44" name="Shape 34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1M cell ~ 25s</a:t>
            </a:r>
          </a:p>
          <a:p>
            <a:r>
              <a:t>DREAMPlace is validated under a Linux machine with one Intel CPU and one Nvidia GPU.</a:t>
            </a:r>
          </a:p>
          <a:p>
            <a:r>
              <a:t>The state-of-the-art RePlAce runs under a Linux machine with a 24-core Intel CPU. </a:t>
            </a:r>
          </a:p>
          <a:p>
            <a:r>
              <a:t>As the same algorithm was implemented, there is no quality degradation. </a:t>
            </a:r>
          </a:p>
          <a:p>
            <a:r>
              <a:t>We first evaluate it with ISPD 2005 benchmarks and achieved 34x speedup over multi-thread CPU implementation. </a:t>
            </a:r>
          </a:p>
          <a:p>
            <a:r>
              <a:t>// Actually the speedup from multi-threading quickly saturates to 2.5x after 10 or more threads. </a:t>
            </a:r>
          </a:p>
          <a:p>
            <a:r>
              <a:t>We further evaluate it with large Industrial designs ranging from 1M-10M. Over 40x speedup is achieved. </a:t>
            </a:r>
          </a:p>
          <a:p>
            <a:r>
              <a:t>Eventually, a 10M design can be finished within 5min compared with the 3h on multi-thread CPU. </a:t>
            </a:r>
          </a:p>
        </p:txBody>
      </p:sp>
    </p:spTree>
    <p:extLst>
      <p:ext uri="{BB962C8B-B14F-4D97-AF65-F5344CB8AC3E}">
        <p14:creationId xmlns:p14="http://schemas.microsoft.com/office/powerpoint/2010/main" val="30556789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60" name="Shape 36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lambda is the density weight. Gamma is the coefficient to control the wire length smoothness. </a:t>
            </a:r>
          </a:p>
          <a:p>
            <a:endParaRPr/>
          </a:p>
          <a:p>
            <a:r>
              <a:t>Here we plot the solving procedure for the largest ISPD benchmark, bigblue4, including the density map, electric potential, electric field, placement wire length and overflow, GPU utilization . </a:t>
            </a:r>
          </a:p>
          <a:p>
            <a:r>
              <a:t>// The red blocks denote fixed macros and the blue ones denote the standard cells. </a:t>
            </a:r>
          </a:p>
          <a:p>
            <a:r>
              <a:t>We can see the spreading process is rather smooth and the GPU utilization is stably high. </a:t>
            </a:r>
          </a:p>
          <a:p>
            <a:r>
              <a:t>This indicates our implementation has very high GPU occupation and did not waste much of the computation resources. </a:t>
            </a:r>
          </a:p>
        </p:txBody>
      </p:sp>
    </p:spTree>
    <p:extLst>
      <p:ext uri="{BB962C8B-B14F-4D97-AF65-F5344CB8AC3E}">
        <p14:creationId xmlns:p14="http://schemas.microsoft.com/office/powerpoint/2010/main" val="300972013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Shape 387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388" name="Shape 388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If you still remember, we had a big dream at the beginning of this talk. </a:t>
            </a:r>
          </a:p>
          <a:p>
            <a:r>
              <a:t>[click]</a:t>
            </a:r>
          </a:p>
          <a:p>
            <a:r>
              <a:t>We wanted to have a placer that can produce best quality. Now DREAMPlace can match the state-of-the-art placement quality without degradation. </a:t>
            </a:r>
          </a:p>
          <a:p>
            <a:r>
              <a:t>[click]</a:t>
            </a:r>
          </a:p>
          <a:p>
            <a:r>
              <a:t>We wanted to have an ultrafast placer. Now DREAMPlace can achieve over 30x speedup and finishes 10M cells with 5min compared with the 3h on CPU. </a:t>
            </a:r>
          </a:p>
          <a:p>
            <a:r>
              <a:t>[click]</a:t>
            </a:r>
          </a:p>
          <a:p>
            <a:r>
              <a:t>We wanted to develop placement algorithms easily. Now DREAMPlace significantly reduced the coding effort with well-established deep learning toolkits. </a:t>
            </a:r>
          </a:p>
          <a:p>
            <a:r>
              <a:t>[click]</a:t>
            </a:r>
          </a:p>
          <a:p>
            <a:r>
              <a:t>We wanted to have highly extensible placer. Now DREAMPlace decoupled algorithm innovation and acceleration innovation. You can write high-level languages like Python to develop algorithms and still get acceptable efficiency. You can also devote to accelerating the well-defined kernel operators without worrying about mismatch in solution quality. </a:t>
            </a:r>
          </a:p>
          <a:p>
            <a:r>
              <a:t>[click]</a:t>
            </a:r>
          </a:p>
          <a:p>
            <a:r>
              <a:t>When we look back, our dream has come true. </a:t>
            </a:r>
          </a:p>
          <a:p>
            <a:r>
              <a:t>Is this the end of the story? Not yet, now it’s time to dream more. </a:t>
            </a:r>
          </a:p>
        </p:txBody>
      </p:sp>
    </p:spTree>
    <p:extLst>
      <p:ext uri="{BB962C8B-B14F-4D97-AF65-F5344CB8AC3E}">
        <p14:creationId xmlns:p14="http://schemas.microsoft.com/office/powerpoint/2010/main" val="247559075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Shape 41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415" name="Shape 41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In the algorithmic perspective, </a:t>
            </a:r>
          </a:p>
          <a:p>
            <a:r>
              <a:t>we can explore new gradient descent algorithms that are widely used in deep learning to further improve the quality. </a:t>
            </a:r>
          </a:p>
          <a:p>
            <a:r>
              <a:t>We can also extend the objective to consider routability, timing, macro placement, and so on. </a:t>
            </a:r>
          </a:p>
          <a:p>
            <a:r>
              <a:t>[click]</a:t>
            </a:r>
          </a:p>
          <a:p>
            <a:r>
              <a:t>In the acceleration perspective, we can explore multi-GPU, distributed computing on CPU, and even mixed precision to further speedup DREAMPlace. </a:t>
            </a:r>
          </a:p>
          <a:p>
            <a:r>
              <a:t>[click]</a:t>
            </a:r>
          </a:p>
          <a:p>
            <a:r>
              <a:t>The analogy between the placement problem and neural network training can be extended to other CAD problems, such as gate sizing, fixed outlined floor planning, etc. </a:t>
            </a:r>
          </a:p>
          <a:p>
            <a:endParaRPr/>
          </a:p>
          <a:p>
            <a:r>
              <a:t>Let’s keep on dreaming and make all dreams come true. </a:t>
            </a:r>
          </a:p>
        </p:txBody>
      </p:sp>
    </p:spTree>
    <p:extLst>
      <p:ext uri="{BB962C8B-B14F-4D97-AF65-F5344CB8AC3E}">
        <p14:creationId xmlns:p14="http://schemas.microsoft.com/office/powerpoint/2010/main" val="7713757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86" name="Shape 186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Modern VLSI designs are booming in sizes and complexity. </a:t>
            </a:r>
          </a:p>
          <a:p>
            <a:r>
              <a:rPr lang="en-US" dirty="0"/>
              <a:t>It is easy to have billion-transistor designs like Nvidia’s Xavier chip. </a:t>
            </a:r>
          </a:p>
          <a:p>
            <a:r>
              <a:rPr lang="en-US" dirty="0"/>
              <a:t>The design is so large that we have to divide the chip into small partitions for backend design, with each partition containing 1-2M cells. </a:t>
            </a:r>
          </a:p>
          <a:p>
            <a:r>
              <a:rPr lang="en-US" dirty="0"/>
              <a:t>Even so, one iteration of the flow for one partition can take 1 week, based on real industry information. Let alone there are hundreds of such partitions in the whole chip and the flow needs to run many iterations. </a:t>
            </a:r>
          </a:p>
          <a:p>
            <a:r>
              <a:rPr lang="en-US" dirty="0"/>
              <a:t>During the design process, p</a:t>
            </a:r>
            <a:r>
              <a:rPr dirty="0"/>
              <a:t>lacement </a:t>
            </a:r>
            <a:r>
              <a:rPr lang="en-US" dirty="0"/>
              <a:t>plays a central role in the flow, as it </a:t>
            </a:r>
            <a:r>
              <a:rPr dirty="0"/>
              <a:t>is the first step in the design flow considering physical locations of logic gates. </a:t>
            </a:r>
          </a:p>
          <a:p>
            <a:r>
              <a:rPr lang="en-US" dirty="0"/>
              <a:t>The quality of </a:t>
            </a:r>
            <a:r>
              <a:rPr dirty="0"/>
              <a:t>placement can make huge impacts on design performance and closure efficiency</a:t>
            </a:r>
            <a:r>
              <a:rPr lang="en-US" dirty="0"/>
              <a:t>, because the early stages require feedback rom placement and the late stages rely on high quality placement solutions for fast closure. </a:t>
            </a:r>
            <a:endParaRPr dirty="0"/>
          </a:p>
          <a:p>
            <a:r>
              <a:rPr lang="en-US" dirty="0"/>
              <a:t>//</a:t>
            </a:r>
            <a:r>
              <a:rPr dirty="0"/>
              <a:t>Placement takes gate-level netlist and standard cell libraries as input, and determines the physical locations of cells in a layout. </a:t>
            </a:r>
          </a:p>
          <a:p>
            <a:r>
              <a:rPr lang="en-US" dirty="0"/>
              <a:t>//</a:t>
            </a:r>
            <a:r>
              <a:rPr dirty="0"/>
              <a:t>The objectives of placement can be wirelength, </a:t>
            </a:r>
            <a:r>
              <a:rPr dirty="0" err="1"/>
              <a:t>routability</a:t>
            </a:r>
            <a:r>
              <a:rPr dirty="0"/>
              <a:t>, timing and so on. </a:t>
            </a:r>
          </a:p>
          <a:p>
            <a:endParaRPr dirty="0"/>
          </a:p>
          <a:p>
            <a:r>
              <a:rPr dirty="0"/>
              <a:t>Placement is a classic problem known as NP-hard and cannot be optimally solved in practice. </a:t>
            </a:r>
          </a:p>
          <a:p>
            <a:r>
              <a:rPr dirty="0"/>
              <a:t>Furthermore, we also have to deal with extremely large designs size like 10M with tough quality requirements.</a:t>
            </a:r>
          </a:p>
        </p:txBody>
      </p:sp>
    </p:spTree>
    <p:extLst>
      <p:ext uri="{BB962C8B-B14F-4D97-AF65-F5344CB8AC3E}">
        <p14:creationId xmlns:p14="http://schemas.microsoft.com/office/powerpoint/2010/main" val="37422936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Shape 193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94" name="Shape 194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Therefore, people have been developing various efficient placement approaches to tackle these challenges. </a:t>
            </a:r>
          </a:p>
          <a:p>
            <a:r>
              <a:rPr dirty="0"/>
              <a:t>In this figure, we plot the recent progress in placement.</a:t>
            </a:r>
          </a:p>
          <a:p>
            <a:r>
              <a:rPr lang="en-US" dirty="0"/>
              <a:t>//</a:t>
            </a:r>
            <a:r>
              <a:rPr dirty="0"/>
              <a:t>The size of the circles indicates the runtime and the color indicates the types of the placement algorithms. </a:t>
            </a:r>
          </a:p>
          <a:p>
            <a:r>
              <a:rPr dirty="0"/>
              <a:t>From 2006, the placement quality has been </a:t>
            </a:r>
            <a:r>
              <a:rPr lang="en-US" dirty="0"/>
              <a:t>improving</a:t>
            </a:r>
            <a:r>
              <a:rPr dirty="0"/>
              <a:t>. </a:t>
            </a:r>
          </a:p>
          <a:p>
            <a:r>
              <a:rPr dirty="0"/>
              <a:t>[click]</a:t>
            </a:r>
          </a:p>
          <a:p>
            <a:r>
              <a:rPr dirty="0"/>
              <a:t>Current state-of-the-art results have been achieved by the </a:t>
            </a:r>
            <a:r>
              <a:rPr dirty="0" err="1"/>
              <a:t>ePlace</a:t>
            </a:r>
            <a:r>
              <a:rPr dirty="0"/>
              <a:t> family, which adopts a flattened nonlinear optimization approach, </a:t>
            </a:r>
          </a:p>
          <a:p>
            <a:r>
              <a:rPr lang="en-US" dirty="0"/>
              <a:t>//</a:t>
            </a:r>
            <a:r>
              <a:rPr dirty="0"/>
              <a:t>while their efficiency is still not the best, compared with the quadratic placers like </a:t>
            </a:r>
            <a:r>
              <a:rPr dirty="0" err="1"/>
              <a:t>FastPlace</a:t>
            </a:r>
            <a:r>
              <a:rPr dirty="0"/>
              <a:t>. </a:t>
            </a:r>
          </a:p>
          <a:p>
            <a:r>
              <a:rPr dirty="0"/>
              <a:t>As the placement quality is always the top concern, we will focus on </a:t>
            </a:r>
            <a:r>
              <a:rPr dirty="0" err="1"/>
              <a:t>ePlace</a:t>
            </a:r>
            <a:r>
              <a:rPr dirty="0"/>
              <a:t> approach in the rest of this talk.</a:t>
            </a:r>
          </a:p>
        </p:txBody>
      </p:sp>
    </p:spTree>
    <p:extLst>
      <p:ext uri="{BB962C8B-B14F-4D97-AF65-F5344CB8AC3E}">
        <p14:creationId xmlns:p14="http://schemas.microsoft.com/office/powerpoint/2010/main" val="21319024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0" name="Shape 210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Put 10M designs in xxx minutes  </a:t>
            </a:r>
          </a:p>
          <a:p>
            <a:r>
              <a:rPr dirty="0"/>
              <a:t>Compare with CPU runtime </a:t>
            </a:r>
          </a:p>
          <a:p>
            <a:endParaRPr dirty="0"/>
          </a:p>
          <a:p>
            <a:r>
              <a:rPr dirty="0"/>
              <a:t>Let first take a look at a general nonlinear placement formulation.</a:t>
            </a:r>
          </a:p>
          <a:p>
            <a:r>
              <a:rPr dirty="0"/>
              <a:t>The original placement problem can be written as a minimization of the wire length objective, while subjecting to the density constraints. </a:t>
            </a:r>
          </a:p>
          <a:p>
            <a:r>
              <a:rPr dirty="0"/>
              <a:t>The wirelength models the interconnection and the density term penalizes overlaps among cells.</a:t>
            </a:r>
          </a:p>
          <a:p>
            <a:r>
              <a:rPr dirty="0"/>
              <a:t>[click]</a:t>
            </a:r>
          </a:p>
          <a:p>
            <a:r>
              <a:rPr dirty="0"/>
              <a:t>A typical nonlinear placement algorithm relaxes the density constraint to the objective and iteratively optimize the it using gradient descent methods. </a:t>
            </a:r>
          </a:p>
          <a:p>
            <a:r>
              <a:rPr dirty="0"/>
              <a:t>[click]</a:t>
            </a:r>
          </a:p>
          <a:p>
            <a:r>
              <a:rPr dirty="0"/>
              <a:t>Although there have been many works trying to improve different nonlinear approaches, current nonlinear placers still have the challenges including low efficiency, limited acceleration, and huge development effort. </a:t>
            </a:r>
          </a:p>
          <a:p>
            <a:r>
              <a:rPr dirty="0"/>
              <a:t>For example, it takes </a:t>
            </a:r>
            <a:r>
              <a:rPr dirty="0" err="1"/>
              <a:t>RePlace</a:t>
            </a:r>
            <a:r>
              <a:rPr dirty="0"/>
              <a:t> more than 3h to finish a 10M design. </a:t>
            </a:r>
          </a:p>
          <a:p>
            <a:r>
              <a:rPr dirty="0"/>
              <a:t>Although there are some attempts of accelerating the placement, they either suffer from quality degradation or limited speedup. </a:t>
            </a:r>
          </a:p>
          <a:p>
            <a:r>
              <a:rPr dirty="0"/>
              <a:t>Moreover, it usually requires huge effort to develop a placer like </a:t>
            </a:r>
            <a:r>
              <a:rPr dirty="0" err="1"/>
              <a:t>ePlace</a:t>
            </a:r>
            <a:r>
              <a:rPr dirty="0"/>
              <a:t> or </a:t>
            </a:r>
            <a:r>
              <a:rPr dirty="0" err="1"/>
              <a:t>RePlAce</a:t>
            </a:r>
            <a:r>
              <a:rPr dirty="0"/>
              <a:t>, like more than 1 year. </a:t>
            </a:r>
          </a:p>
          <a:p>
            <a:endParaRPr dirty="0"/>
          </a:p>
          <a:p>
            <a:r>
              <a:rPr dirty="0"/>
              <a:t>//To accelerate the design flow, we have to overcome these challenges and develop our dream placement engines. </a:t>
            </a:r>
          </a:p>
          <a:p>
            <a:r>
              <a:rPr lang="en-US" dirty="0"/>
              <a:t>//</a:t>
            </a:r>
            <a:r>
              <a:rPr dirty="0"/>
              <a:t>These challenges motivate us to develop a dream placement engine to reduce the turn-around time in VLSI designs. </a:t>
            </a:r>
            <a:endParaRPr lang="en-US" dirty="0"/>
          </a:p>
          <a:p>
            <a:r>
              <a:rPr lang="en-US" dirty="0"/>
              <a:t>With all these challenges, what does a dream placement engine look like?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522710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Shape 21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19" name="Shape 21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//Despite the challenges, to reduce the turn-around time in the backend flow, ideally we desire ultrafast placement that can produce high-quality solutions. </a:t>
            </a:r>
          </a:p>
          <a:p>
            <a:r>
              <a:rPr dirty="0"/>
              <a:t>The dream placement engine should be ultrafast and produce high-quality solutions. </a:t>
            </a:r>
          </a:p>
          <a:p>
            <a:r>
              <a:rPr dirty="0"/>
              <a:t>We also want to reduce the development overhead, such as from 1 year to several months, since the technology changes rapidly. </a:t>
            </a:r>
          </a:p>
          <a:p>
            <a:r>
              <a:rPr dirty="0"/>
              <a:t>A desired placement framework should also be easily extensible for new algorithms and acceleration techniques. </a:t>
            </a:r>
          </a:p>
          <a:p>
            <a:r>
              <a:rPr dirty="0"/>
              <a:t>[click]</a:t>
            </a:r>
          </a:p>
          <a:p>
            <a:r>
              <a:rPr dirty="0"/>
              <a:t>While it might be hard to realize, let’s first dream big. </a:t>
            </a:r>
          </a:p>
          <a:p>
            <a:r>
              <a:rPr dirty="0"/>
              <a:t>Let’s make a concrete target here: </a:t>
            </a:r>
          </a:p>
          <a:p>
            <a:r>
              <a:rPr dirty="0"/>
              <a:t>Can we finish a 10M-cell design within 5min without any quality degradation instead of current 3h. </a:t>
            </a:r>
          </a:p>
        </p:txBody>
      </p:sp>
    </p:spTree>
    <p:extLst>
      <p:ext uri="{BB962C8B-B14F-4D97-AF65-F5344CB8AC3E}">
        <p14:creationId xmlns:p14="http://schemas.microsoft.com/office/powerpoint/2010/main" val="8766651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43" name="Shape 243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dirty="0"/>
              <a:t>To realize our dream, </a:t>
            </a:r>
            <a:r>
              <a:rPr lang="en-US" dirty="0"/>
              <a:t>we look into other areas solving similar nonlinear optimization problems, such as deep learning. </a:t>
            </a:r>
            <a:endParaRPr dirty="0"/>
          </a:p>
          <a:p>
            <a:r>
              <a:rPr dirty="0"/>
              <a:t>//GPU acceleration can still be a promising approach for placement, especially when we found the performance of GPU booms rapidly compared with CPU. </a:t>
            </a:r>
          </a:p>
          <a:p>
            <a:r>
              <a:rPr dirty="0"/>
              <a:t>//Take the experience from the deep learning community. </a:t>
            </a:r>
            <a:endParaRPr lang="en-US" dirty="0"/>
          </a:p>
          <a:p>
            <a:r>
              <a:rPr lang="en-US" dirty="0"/>
              <a:t>In the past a few years, neural network training has achieved over 60x speedup with GPU acceleration. </a:t>
            </a:r>
          </a:p>
          <a:p>
            <a:r>
              <a:rPr lang="en-US" dirty="0"/>
              <a:t>Meanwhile, the performance of GPU grows exponentially compared with CPU. </a:t>
            </a:r>
            <a:endParaRPr dirty="0"/>
          </a:p>
          <a:p>
            <a:r>
              <a:rPr dirty="0"/>
              <a:t>Moreover, there are a variety of toolkit available that runs on both GPU/CPU with easy-to-use APIs</a:t>
            </a:r>
            <a:r>
              <a:rPr lang="en-US" dirty="0"/>
              <a:t> for deep learning applications</a:t>
            </a:r>
            <a:r>
              <a:rPr dirty="0"/>
              <a:t>. </a:t>
            </a:r>
          </a:p>
          <a:p>
            <a:r>
              <a:rPr dirty="0"/>
              <a:t>With all these achievements in deep learning, I cannot stop to ask a question: </a:t>
            </a:r>
          </a:p>
          <a:p>
            <a:r>
              <a:rPr dirty="0"/>
              <a:t>can we leverage deep learning toolkits to develop the placement engine?</a:t>
            </a:r>
          </a:p>
        </p:txBody>
      </p:sp>
    </p:spTree>
    <p:extLst>
      <p:ext uri="{BB962C8B-B14F-4D97-AF65-F5344CB8AC3E}">
        <p14:creationId xmlns:p14="http://schemas.microsoft.com/office/powerpoint/2010/main" val="20879917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Therefore, in this work, we present our </a:t>
            </a:r>
            <a:r>
              <a:rPr lang="en-US" dirty="0" err="1"/>
              <a:t>DREAMPlace</a:t>
            </a:r>
            <a:r>
              <a:rPr lang="en-US" dirty="0"/>
              <a:t> strategies. </a:t>
            </a:r>
          </a:p>
          <a:p>
            <a:r>
              <a:rPr lang="en-US" dirty="0"/>
              <a:t>We propose a novel analogy by casting the nonlinear placement optimization into a neural network training problem. </a:t>
            </a:r>
          </a:p>
          <a:p>
            <a:r>
              <a:rPr lang="en-US" dirty="0"/>
              <a:t>The </a:t>
            </a:r>
            <a:r>
              <a:rPr lang="en-US" dirty="0" err="1"/>
              <a:t>DREAMPlace</a:t>
            </a:r>
            <a:r>
              <a:rPr lang="en-US" dirty="0"/>
              <a:t> framework </a:t>
            </a:r>
            <a:r>
              <a:rPr lang="en-US" dirty="0" err="1"/>
              <a:t>grealy</a:t>
            </a:r>
            <a:r>
              <a:rPr lang="en-US" dirty="0"/>
              <a:t> leverage deep learning hardware acceleration like GPU and software toolkit like </a:t>
            </a:r>
            <a:r>
              <a:rPr lang="en-US" dirty="0" err="1"/>
              <a:t>PyTorch</a:t>
            </a:r>
            <a:r>
              <a:rPr lang="en-US" dirty="0"/>
              <a:t>, enabling ultra-high parallelism and acceleration while getting the state-of-the-art placement results. </a:t>
            </a:r>
          </a:p>
          <a:p>
            <a:endParaRPr lang="en-US" dirty="0"/>
          </a:p>
          <a:p>
            <a:r>
              <a:rPr lang="en-US" dirty="0"/>
              <a:t>Next I will explain how the analogy is established and how we develop the framework.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4E9D1BD-9D71-3247-8325-42799882841D}" type="slidenum">
              <a:rPr kumimoji="0" lang="ko-KR" altLang="en-US" sz="2400" b="0" i="0" u="none" strike="noStrike" kern="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ko-KR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792220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Shape 258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59" name="Shape 259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  <a:spcBef>
                <a:spcPts val="200"/>
              </a:spcBef>
            </a:pPr>
            <a:r>
              <a:rPr lang="en-US" dirty="0"/>
              <a:t>To establish the analogy</a:t>
            </a:r>
            <a:r>
              <a:rPr dirty="0"/>
              <a:t>, </a:t>
            </a:r>
            <a:r>
              <a:rPr lang="en-US" dirty="0"/>
              <a:t>we</a:t>
            </a:r>
            <a:r>
              <a:rPr dirty="0"/>
              <a:t> first briefly review the deep learning problem, because the toolkit is original designed for solving this problem.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Consider the neural network training problem.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[click]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Given any neural network with its trainable weights w, it takes data samples as input and output prediction results as well as errors/loss during training.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[click]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The training problem is essentially solve the nonlinear optimization consisting of two terms: error/loss term and a regularization term for weights of the network.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The optimization is done through gradient descent methods that require forward propagation to compute the objective and backward propagation to compute gradient.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This is the high-level description on the neural network training problem.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[click]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Now let’s look back to the placement.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We can write the nonlinear optimization in the same format with two terms: a wirelength term and a density term.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[click]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We can intentionally construct a virtual network that computes the wirelength with given each net instance as a data sample.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The golden label for the net instance is set to 0.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Then the output error is equivalent to the wirelength of this net.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The intuition here about this construction is that ideally we want the wirelength of each net to be zero, as it is our objective to minimize.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But in reality, there is always some non-negative wirelength value for each net, which can be considered as an error.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[click]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Now we can solve the placement problem with gradient descent and perform forward and backward propagation.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[click]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This analogy between neural network training and placement allows us to solve the placement problem utilizing deep learning toolkit.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endParaRPr dirty="0"/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More time on this part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First time ever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Emphasize what WL is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What other problems in CAD can be formulated like this</a:t>
            </a:r>
          </a:p>
        </p:txBody>
      </p:sp>
    </p:spTree>
    <p:extLst>
      <p:ext uri="{BB962C8B-B14F-4D97-AF65-F5344CB8AC3E}">
        <p14:creationId xmlns:p14="http://schemas.microsoft.com/office/powerpoint/2010/main" val="38310855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75" name="Shape 275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Before leveraging deep learning toolkit for placement, let’s first briefly review the deep learning problem, because the toolkit is original designed for solving this problem.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Consider the neural network training problem.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[click]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Given any neural network with its trainable weights w, it takes data samples as input and output prediction results as well as errors/loss during training.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[click]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The training problem is essentially solve the nonlinear optimization consisting of two terms: error/loss term and a regularization term for weights of the network.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The optimization is done through gradient descent methods that require forward propagation to compute the objective and backward propagation to compute gradient.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This is the high-level description on the neural network training problem.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[click]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Now let’s look back to the placement.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We can write the nonlinear optimization in the same format with two terms: a wirelength term and a density term.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[click]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We can intentionally construct a virtual network that computes the wirelength with given each net instance as a data sample.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The golden label for the net instance is set to 0.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Then the output error is equivalent to the wirelength of this net.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The intuition here about this construction is that ideally we want the wirelength of each net to be zero, as it is our objective to minimize.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But in reality, there is always some non-negative wirelength value for each net, which can be considered as an error.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[click]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Now we can solve the placement problem with gradient descent and perform forward and backward propagation.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[click]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This analogy between neural network training and placement allows us to solve the placement problem utilizing deep learning toolkit.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endParaRPr dirty="0"/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More time on this part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First time ever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Emphasize what WL is </a:t>
            </a:r>
          </a:p>
          <a:p>
            <a:pPr>
              <a:lnSpc>
                <a:spcPct val="80000"/>
              </a:lnSpc>
              <a:spcBef>
                <a:spcPts val="200"/>
              </a:spcBef>
            </a:pPr>
            <a:r>
              <a:rPr dirty="0"/>
              <a:t>What other problems in CAD can be formulated like this</a:t>
            </a:r>
          </a:p>
        </p:txBody>
      </p:sp>
    </p:spTree>
    <p:extLst>
      <p:ext uri="{BB962C8B-B14F-4D97-AF65-F5344CB8AC3E}">
        <p14:creationId xmlns:p14="http://schemas.microsoft.com/office/powerpoint/2010/main" val="1918656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828800" y="3886200"/>
            <a:ext cx="8534400" cy="1752600"/>
          </a:xfrm>
          <a:prstGeom prst="rect">
            <a:avLst/>
          </a:prstGeom>
        </p:spPr>
        <p:txBody>
          <a:bodyPr/>
          <a:lstStyle>
            <a:lvl1pPr marL="0" indent="122237" algn="ctr">
              <a:spcBef>
                <a:spcPts val="500"/>
              </a:spcBef>
              <a:buClrTx/>
              <a:buSzTx/>
              <a:buNone/>
              <a:defRPr sz="2400"/>
            </a:lvl1pPr>
            <a:lvl2pPr marL="981075" indent="-285750" algn="ctr">
              <a:spcBef>
                <a:spcPts val="500"/>
              </a:spcBef>
              <a:buClrTx/>
              <a:defRPr sz="2400"/>
            </a:lvl2pPr>
            <a:lvl3pPr marL="1431290" indent="-272415" algn="ctr">
              <a:spcBef>
                <a:spcPts val="500"/>
              </a:spcBef>
              <a:buClrTx/>
              <a:defRPr sz="2400"/>
            </a:lvl3pPr>
            <a:lvl4pPr marL="1858962" indent="-304799" algn="ctr">
              <a:spcBef>
                <a:spcPts val="500"/>
              </a:spcBef>
              <a:buClrTx/>
              <a:defRPr sz="2400"/>
            </a:lvl4pPr>
            <a:lvl5pPr marL="2293938" indent="-342900" algn="ctr">
              <a:spcBef>
                <a:spcPts val="500"/>
              </a:spcBef>
              <a:buClrTx/>
              <a:defRPr sz="2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2" name="Title Text"/>
          <p:cNvSpPr txBox="1">
            <a:spLocks noGrp="1"/>
          </p:cNvSpPr>
          <p:nvPr>
            <p:ph type="title"/>
          </p:nvPr>
        </p:nvSpPr>
        <p:spPr>
          <a:xfrm>
            <a:off x="1270000" y="1905000"/>
            <a:ext cx="9652000" cy="1470026"/>
          </a:xfrm>
          <a:prstGeom prst="rect">
            <a:avLst/>
          </a:prstGeom>
        </p:spPr>
        <p:txBody>
          <a:bodyPr/>
          <a:lstStyle>
            <a:lvl1pPr algn="ctr"/>
          </a:lstStyle>
          <a:p>
            <a:r>
              <a:t>Title Text</a:t>
            </a:r>
          </a:p>
        </p:txBody>
      </p:sp>
      <p:sp>
        <p:nvSpPr>
          <p:cNvPr id="1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6179997" y="6400800"/>
            <a:ext cx="301909" cy="30734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33075450"/>
      </p:ext>
    </p:extLst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93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33401" y="936625"/>
            <a:ext cx="5482167" cy="5337176"/>
          </a:xfrm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56430335"/>
      </p:ext>
    </p:extLst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itle Text"/>
          <p:cNvSpPr txBox="1">
            <a:spLocks noGrp="1"/>
          </p:cNvSpPr>
          <p:nvPr>
            <p:ph type="title"/>
          </p:nvPr>
        </p:nvSpPr>
        <p:spPr>
          <a:xfrm>
            <a:off x="1566722" y="1728181"/>
            <a:ext cx="8753280" cy="133214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315200" y="6356350"/>
            <a:ext cx="2844800" cy="3683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3121100"/>
      </p:ext>
    </p:extLst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Title Text"/>
          <p:cNvSpPr txBox="1">
            <a:spLocks noGrp="1"/>
          </p:cNvSpPr>
          <p:nvPr>
            <p:ph type="title"/>
          </p:nvPr>
        </p:nvSpPr>
        <p:spPr>
          <a:xfrm>
            <a:off x="553719" y="819364"/>
            <a:ext cx="11084561" cy="656591"/>
          </a:xfrm>
          <a:prstGeom prst="rect">
            <a:avLst/>
          </a:prstGeom>
        </p:spPr>
        <p:txBody>
          <a:bodyPr/>
          <a:lstStyle>
            <a:lvl1pPr algn="ctr">
              <a:defRPr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r>
              <a:t>Title Text</a:t>
            </a:r>
          </a:p>
        </p:txBody>
      </p:sp>
      <p:sp>
        <p:nvSpPr>
          <p:cNvPr id="110" name="Body Level One…"/>
          <p:cNvSpPr txBox="1">
            <a:spLocks noGrp="1"/>
          </p:cNvSpPr>
          <p:nvPr>
            <p:ph type="body" idx="1"/>
          </p:nvPr>
        </p:nvSpPr>
        <p:spPr>
          <a:xfrm>
            <a:off x="574166" y="2336706"/>
            <a:ext cx="11054082" cy="4132139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400"/>
              </a:spcBef>
              <a:buClrTx/>
              <a:buSzTx/>
              <a:buNone/>
              <a:defRPr sz="2000">
                <a:solidFill>
                  <a:schemeClr val="accent3">
                    <a:lumOff val="44000"/>
                  </a:schemeClr>
                </a:solidFill>
              </a:defRPr>
            </a:lvl1pPr>
            <a:lvl2pPr marL="0" indent="635015">
              <a:spcBef>
                <a:spcPts val="400"/>
              </a:spcBef>
              <a:buClrTx/>
              <a:buSzTx/>
              <a:buNone/>
              <a:defRPr sz="2000">
                <a:solidFill>
                  <a:schemeClr val="accent3">
                    <a:lumOff val="44000"/>
                  </a:schemeClr>
                </a:solidFill>
              </a:defRPr>
            </a:lvl2pPr>
            <a:lvl3pPr marL="0" indent="1210058">
              <a:spcBef>
                <a:spcPts val="400"/>
              </a:spcBef>
              <a:buClrTx/>
              <a:buSzTx/>
              <a:buNone/>
              <a:defRPr sz="2000">
                <a:solidFill>
                  <a:schemeClr val="accent3">
                    <a:lumOff val="44000"/>
                  </a:schemeClr>
                </a:solidFill>
              </a:defRPr>
            </a:lvl3pPr>
            <a:lvl4pPr marL="1972076" indent="-254006">
              <a:spcBef>
                <a:spcPts val="400"/>
              </a:spcBef>
              <a:buClrTx/>
              <a:buChar char="▪"/>
              <a:defRPr sz="2000">
                <a:solidFill>
                  <a:schemeClr val="accent3">
                    <a:lumOff val="44000"/>
                  </a:schemeClr>
                </a:solidFill>
              </a:defRPr>
            </a:lvl4pPr>
            <a:lvl5pPr marL="2416587" indent="-317507">
              <a:spcBef>
                <a:spcPts val="400"/>
              </a:spcBef>
              <a:buClrTx/>
              <a:buChar char="▪"/>
              <a:defRPr sz="2000">
                <a:solidFill>
                  <a:schemeClr val="accent3">
                    <a:lumOff val="44000"/>
                  </a:schemeClr>
                </a:solidFill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53720" y="1399480"/>
            <a:ext cx="11084560" cy="583849"/>
          </a:xfrm>
          <a:prstGeom prst="rect">
            <a:avLst/>
          </a:prstGeom>
        </p:spPr>
        <p:txBody>
          <a:bodyPr/>
          <a:lstStyle/>
          <a:p>
            <a:pPr marL="0" indent="0" algn="ctr">
              <a:buClrTx/>
              <a:buSzTx/>
              <a:buNone/>
              <a:defRPr sz="2600">
                <a:latin typeface="Trebuchet MS"/>
                <a:ea typeface="Trebuchet MS"/>
                <a:cs typeface="Trebuchet MS"/>
                <a:sym typeface="Trebuchet MS"/>
              </a:defRPr>
            </a:pPr>
            <a:endParaRPr/>
          </a:p>
        </p:txBody>
      </p:sp>
      <p:sp>
        <p:nvSpPr>
          <p:cNvPr id="112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7315200" y="6356350"/>
            <a:ext cx="2844800" cy="3683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26820792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2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08970692"/>
      </p:ext>
    </p:extLst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Text"/>
          <p:cNvSpPr txBox="1">
            <a:spLocks noGrp="1"/>
          </p:cNvSpPr>
          <p:nvPr>
            <p:ph type="title"/>
          </p:nvPr>
        </p:nvSpPr>
        <p:spPr>
          <a:xfrm>
            <a:off x="963084" y="4406901"/>
            <a:ext cx="10363201" cy="1362076"/>
          </a:xfrm>
          <a:prstGeom prst="rect">
            <a:avLst/>
          </a:prstGeom>
        </p:spPr>
        <p:txBody>
          <a:bodyPr anchor="t"/>
          <a:lstStyle>
            <a:lvl1pPr>
              <a:defRPr sz="4000" cap="all"/>
            </a:lvl1pPr>
          </a:lstStyle>
          <a:p>
            <a:r>
              <a:t>Title Text</a:t>
            </a:r>
          </a:p>
        </p:txBody>
      </p:sp>
      <p:sp>
        <p:nvSpPr>
          <p:cNvPr id="3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963084" y="2906713"/>
            <a:ext cx="10363201" cy="1500188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400"/>
              </a:spcBef>
              <a:buClrTx/>
              <a:buSzTx/>
              <a:buNone/>
              <a:defRPr sz="2000"/>
            </a:lvl1pPr>
            <a:lvl2pPr marL="0" indent="457200">
              <a:spcBef>
                <a:spcPts val="400"/>
              </a:spcBef>
              <a:buClrTx/>
              <a:buSzTx/>
              <a:buNone/>
              <a:defRPr sz="2000"/>
            </a:lvl2pPr>
            <a:lvl3pPr marL="0" indent="914400">
              <a:spcBef>
                <a:spcPts val="400"/>
              </a:spcBef>
              <a:buClrTx/>
              <a:buSzTx/>
              <a:buNone/>
              <a:defRPr sz="2000"/>
            </a:lvl3pPr>
            <a:lvl4pPr marL="0" indent="1371600">
              <a:spcBef>
                <a:spcPts val="400"/>
              </a:spcBef>
              <a:buClrTx/>
              <a:buSzTx/>
              <a:buNone/>
              <a:defRPr sz="2000"/>
            </a:lvl4pPr>
            <a:lvl5pPr marL="0" indent="1828800">
              <a:spcBef>
                <a:spcPts val="400"/>
              </a:spcBef>
              <a:buClrTx/>
              <a:buSzTx/>
              <a:buNone/>
              <a:defRPr sz="20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78548686"/>
      </p:ext>
    </p:extLst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9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533401" y="936625"/>
            <a:ext cx="5482167" cy="5337176"/>
          </a:xfrm>
          <a:prstGeom prst="rect">
            <a:avLst/>
          </a:prstGeom>
        </p:spPr>
        <p:txBody>
          <a:bodyPr/>
          <a:lstStyle>
            <a:lvl5pPr marL="2184400" indent="-355600"/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604530757"/>
      </p:ext>
    </p:extLst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Title Text"/>
          <p:cNvSpPr txBox="1">
            <a:spLocks noGrp="1"/>
          </p:cNvSpPr>
          <p:nvPr>
            <p:ph type="title"/>
          </p:nvPr>
        </p:nvSpPr>
        <p:spPr>
          <a:xfrm>
            <a:off x="609600" y="274638"/>
            <a:ext cx="10972800" cy="1143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609600" y="1535112"/>
            <a:ext cx="5386917" cy="639763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500"/>
              </a:spcBef>
              <a:buClrTx/>
              <a:buSzTx/>
              <a:buNone/>
              <a:defRPr sz="2400" b="1"/>
            </a:lvl1pPr>
            <a:lvl2pPr marL="0" indent="457200">
              <a:spcBef>
                <a:spcPts val="500"/>
              </a:spcBef>
              <a:buClrTx/>
              <a:buSzTx/>
              <a:buNone/>
              <a:defRPr sz="2400" b="1"/>
            </a:lvl2pPr>
            <a:lvl3pPr marL="0" indent="914400">
              <a:spcBef>
                <a:spcPts val="500"/>
              </a:spcBef>
              <a:buClrTx/>
              <a:buSzTx/>
              <a:buNone/>
              <a:defRPr sz="2400" b="1"/>
            </a:lvl3pPr>
            <a:lvl4pPr marL="0" indent="1371600">
              <a:spcBef>
                <a:spcPts val="500"/>
              </a:spcBef>
              <a:buClrTx/>
              <a:buSzTx/>
              <a:buNone/>
              <a:defRPr sz="2400" b="1"/>
            </a:lvl4pPr>
            <a:lvl5pPr marL="0" indent="1828800">
              <a:spcBef>
                <a:spcPts val="500"/>
              </a:spcBef>
              <a:buClrTx/>
              <a:buSzTx/>
              <a:buNone/>
              <a:defRPr sz="2400" b="1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193368" y="1535112"/>
            <a:ext cx="5389034" cy="639763"/>
          </a:xfrm>
          <a:prstGeom prst="rect">
            <a:avLst/>
          </a:prstGeom>
        </p:spPr>
        <p:txBody>
          <a:bodyPr anchor="b"/>
          <a:lstStyle/>
          <a:p>
            <a:pPr marL="0" indent="0">
              <a:spcBef>
                <a:spcPts val="500"/>
              </a:spcBef>
              <a:buClrTx/>
              <a:buSzTx/>
              <a:buNone/>
              <a:defRPr sz="2400" b="1"/>
            </a:pPr>
            <a:endParaRPr/>
          </a:p>
        </p:txBody>
      </p:sp>
      <p:sp>
        <p:nvSpPr>
          <p:cNvPr id="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16404074"/>
      </p:ext>
    </p:extLst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53198745"/>
      </p:ext>
    </p:extLst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73633714"/>
      </p:ext>
    </p:extLst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Title Text"/>
          <p:cNvSpPr txBox="1">
            <a:spLocks noGrp="1"/>
          </p:cNvSpPr>
          <p:nvPr>
            <p:ph type="title"/>
          </p:nvPr>
        </p:nvSpPr>
        <p:spPr>
          <a:xfrm>
            <a:off x="609601" y="273050"/>
            <a:ext cx="4011084" cy="1162050"/>
          </a:xfrm>
          <a:prstGeom prst="rect">
            <a:avLst/>
          </a:prstGeom>
        </p:spPr>
        <p:txBody>
          <a:bodyPr anchor="b"/>
          <a:lstStyle>
            <a:lvl1pPr>
              <a:defRPr sz="2000"/>
            </a:lvl1pPr>
          </a:lstStyle>
          <a:p>
            <a:r>
              <a:t>Title Text</a:t>
            </a:r>
          </a:p>
        </p:txBody>
      </p:sp>
      <p:sp>
        <p:nvSpPr>
          <p:cNvPr id="73" name="Body Level One…"/>
          <p:cNvSpPr txBox="1">
            <a:spLocks noGrp="1"/>
          </p:cNvSpPr>
          <p:nvPr>
            <p:ph type="body" idx="1"/>
          </p:nvPr>
        </p:nvSpPr>
        <p:spPr>
          <a:xfrm>
            <a:off x="4766733" y="273050"/>
            <a:ext cx="6815667" cy="5853114"/>
          </a:xfrm>
          <a:prstGeom prst="rect">
            <a:avLst/>
          </a:prstGeom>
        </p:spPr>
        <p:txBody>
          <a:bodyPr/>
          <a:lstStyle>
            <a:lvl1pPr>
              <a:spcBef>
                <a:spcPts val="700"/>
              </a:spcBef>
              <a:defRPr sz="3200"/>
            </a:lvl1pPr>
            <a:lvl2pPr marL="899659" indent="-326571">
              <a:spcBef>
                <a:spcPts val="700"/>
              </a:spcBef>
              <a:defRPr sz="3200"/>
            </a:lvl2pPr>
            <a:lvl3pPr marL="1339320" indent="-302683">
              <a:spcBef>
                <a:spcPts val="700"/>
              </a:spcBef>
              <a:defRPr sz="3200"/>
            </a:lvl3pPr>
            <a:lvl4pPr marL="1797685" indent="-365760">
              <a:spcBef>
                <a:spcPts val="700"/>
              </a:spcBef>
              <a:defRPr sz="3200"/>
            </a:lvl4pPr>
            <a:lvl5pPr marL="2194560" indent="-365760">
              <a:spcBef>
                <a:spcPts val="700"/>
              </a:spcBef>
              <a:defRPr sz="32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Text Placeholder 3"/>
          <p:cNvSpPr>
            <a:spLocks noGrp="1"/>
          </p:cNvSpPr>
          <p:nvPr>
            <p:ph type="body" sz="half" idx="13"/>
          </p:nvPr>
        </p:nvSpPr>
        <p:spPr>
          <a:xfrm>
            <a:off x="609600" y="1435101"/>
            <a:ext cx="4011085" cy="4691063"/>
          </a:xfrm>
          <a:prstGeom prst="rect">
            <a:avLst/>
          </a:prstGeom>
        </p:spPr>
        <p:txBody>
          <a:bodyPr/>
          <a:lstStyle/>
          <a:p>
            <a:pPr marL="0" indent="0">
              <a:spcBef>
                <a:spcPts val="300"/>
              </a:spcBef>
              <a:buClrTx/>
              <a:buSzTx/>
              <a:buNone/>
              <a:defRPr sz="1400"/>
            </a:pPr>
            <a:endParaRPr/>
          </a:p>
        </p:txBody>
      </p:sp>
      <p:sp>
        <p:nvSpPr>
          <p:cNvPr id="7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886977749"/>
      </p:ext>
    </p:extLst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itle Text"/>
          <p:cNvSpPr txBox="1">
            <a:spLocks noGrp="1"/>
          </p:cNvSpPr>
          <p:nvPr>
            <p:ph type="title"/>
          </p:nvPr>
        </p:nvSpPr>
        <p:spPr>
          <a:xfrm>
            <a:off x="2389716" y="4800600"/>
            <a:ext cx="7315201" cy="566738"/>
          </a:xfrm>
          <a:prstGeom prst="rect">
            <a:avLst/>
          </a:prstGeom>
        </p:spPr>
        <p:txBody>
          <a:bodyPr anchor="b"/>
          <a:lstStyle>
            <a:lvl1pPr>
              <a:defRPr sz="2000"/>
            </a:lvl1pPr>
          </a:lstStyle>
          <a:p>
            <a:r>
              <a:t>Title Text</a:t>
            </a:r>
          </a:p>
        </p:txBody>
      </p:sp>
      <p:sp>
        <p:nvSpPr>
          <p:cNvPr id="83" name="Picture Placeholder 2"/>
          <p:cNvSpPr>
            <a:spLocks noGrp="1"/>
          </p:cNvSpPr>
          <p:nvPr>
            <p:ph type="pic" sz="half" idx="13"/>
          </p:nvPr>
        </p:nvSpPr>
        <p:spPr>
          <a:xfrm>
            <a:off x="2389716" y="612775"/>
            <a:ext cx="7315201" cy="4114800"/>
          </a:xfrm>
          <a:prstGeom prst="rect">
            <a:avLst/>
          </a:prstGeom>
        </p:spPr>
        <p:txBody>
          <a:bodyPr lIns="91439" rIns="91439">
            <a:noAutofit/>
          </a:bodyPr>
          <a:lstStyle/>
          <a:p>
            <a:endParaRPr/>
          </a:p>
        </p:txBody>
      </p:sp>
      <p:sp>
        <p:nvSpPr>
          <p:cNvPr id="8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389716" y="5367337"/>
            <a:ext cx="7315201" cy="804863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300"/>
              </a:spcBef>
              <a:buClrTx/>
              <a:buSzTx/>
              <a:buNone/>
              <a:defRPr sz="1400"/>
            </a:lvl1pPr>
            <a:lvl2pPr marL="0" indent="457200">
              <a:spcBef>
                <a:spcPts val="300"/>
              </a:spcBef>
              <a:buClrTx/>
              <a:buSzTx/>
              <a:buNone/>
              <a:defRPr sz="1400"/>
            </a:lvl2pPr>
            <a:lvl3pPr marL="0" indent="914400">
              <a:spcBef>
                <a:spcPts val="300"/>
              </a:spcBef>
              <a:buClrTx/>
              <a:buSzTx/>
              <a:buNone/>
              <a:defRPr sz="1400"/>
            </a:lvl3pPr>
            <a:lvl4pPr marL="0" indent="1371600">
              <a:spcBef>
                <a:spcPts val="300"/>
              </a:spcBef>
              <a:buClrTx/>
              <a:buSzTx/>
              <a:buNone/>
              <a:defRPr sz="1400"/>
            </a:lvl4pPr>
            <a:lvl5pPr marL="0" indent="1828800">
              <a:spcBef>
                <a:spcPts val="300"/>
              </a:spcBef>
              <a:buClrTx/>
              <a:buSz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3133911"/>
      </p:ext>
    </p:extLst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Off val="44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>
            <a:spLocks noGrp="1"/>
          </p:cNvSpPr>
          <p:nvPr>
            <p:ph type="title"/>
          </p:nvPr>
        </p:nvSpPr>
        <p:spPr>
          <a:xfrm>
            <a:off x="575733" y="101601"/>
            <a:ext cx="11029952" cy="71596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>
            <a:normAutofit/>
          </a:bodyPr>
          <a:lstStyle/>
          <a:p>
            <a:r>
              <a:t>Title Text</a:t>
            </a:r>
          </a:p>
        </p:txBody>
      </p:sp>
      <p:sp>
        <p:nvSpPr>
          <p:cNvPr id="3" name="Body Level One…"/>
          <p:cNvSpPr txBox="1">
            <a:spLocks noGrp="1"/>
          </p:cNvSpPr>
          <p:nvPr>
            <p:ph type="body" idx="1"/>
          </p:nvPr>
        </p:nvSpPr>
        <p:spPr>
          <a:xfrm>
            <a:off x="533400" y="936625"/>
            <a:ext cx="11169651" cy="533717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386396" y="6474941"/>
            <a:ext cx="301908" cy="30734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>
            <a:spAutoFit/>
          </a:bodyPr>
          <a:lstStyle>
            <a:lvl1pPr algn="ctr">
              <a:defRPr sz="1400"/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195661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accent2"/>
          </a:solidFill>
          <a:uFillTx/>
          <a:latin typeface="Arial Black"/>
          <a:ea typeface="Arial Black"/>
          <a:cs typeface="Arial Black"/>
          <a:sym typeface="Arial Black"/>
        </a:defRPr>
      </a:lvl1pPr>
      <a:lvl2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accent2"/>
          </a:solidFill>
          <a:uFillTx/>
          <a:latin typeface="Arial Black"/>
          <a:ea typeface="Arial Black"/>
          <a:cs typeface="Arial Black"/>
          <a:sym typeface="Arial Black"/>
        </a:defRPr>
      </a:lvl2pPr>
      <a:lvl3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accent2"/>
          </a:solidFill>
          <a:uFillTx/>
          <a:latin typeface="Arial Black"/>
          <a:ea typeface="Arial Black"/>
          <a:cs typeface="Arial Black"/>
          <a:sym typeface="Arial Black"/>
        </a:defRPr>
      </a:lvl3pPr>
      <a:lvl4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accent2"/>
          </a:solidFill>
          <a:uFillTx/>
          <a:latin typeface="Arial Black"/>
          <a:ea typeface="Arial Black"/>
          <a:cs typeface="Arial Black"/>
          <a:sym typeface="Arial Black"/>
        </a:defRPr>
      </a:lvl4pPr>
      <a:lvl5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accent2"/>
          </a:solidFill>
          <a:uFillTx/>
          <a:latin typeface="Arial Black"/>
          <a:ea typeface="Arial Black"/>
          <a:cs typeface="Arial Black"/>
          <a:sym typeface="Arial Black"/>
        </a:defRPr>
      </a:lvl5pPr>
      <a:lvl6pPr marL="0" marR="0" indent="4572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accent2"/>
          </a:solidFill>
          <a:uFillTx/>
          <a:latin typeface="Arial Black"/>
          <a:ea typeface="Arial Black"/>
          <a:cs typeface="Arial Black"/>
          <a:sym typeface="Arial Black"/>
        </a:defRPr>
      </a:lvl6pPr>
      <a:lvl7pPr marL="0" marR="0" indent="9144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accent2"/>
          </a:solidFill>
          <a:uFillTx/>
          <a:latin typeface="Arial Black"/>
          <a:ea typeface="Arial Black"/>
          <a:cs typeface="Arial Black"/>
          <a:sym typeface="Arial Black"/>
        </a:defRPr>
      </a:lvl7pPr>
      <a:lvl8pPr marL="0" marR="0" indent="13716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accent2"/>
          </a:solidFill>
          <a:uFillTx/>
          <a:latin typeface="Arial Black"/>
          <a:ea typeface="Arial Black"/>
          <a:cs typeface="Arial Black"/>
          <a:sym typeface="Arial Black"/>
        </a:defRPr>
      </a:lvl8pPr>
      <a:lvl9pPr marL="0" marR="0" indent="182880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200" b="0" i="0" u="none" strike="noStrike" cap="none" spc="0" baseline="0">
          <a:ln>
            <a:noFill/>
          </a:ln>
          <a:solidFill>
            <a:schemeClr val="accent2"/>
          </a:solidFill>
          <a:uFillTx/>
          <a:latin typeface="Arial Black"/>
          <a:ea typeface="Arial Black"/>
          <a:cs typeface="Arial Black"/>
          <a:sym typeface="Arial Black"/>
        </a:defRPr>
      </a:lvl9pPr>
    </p:titleStyle>
    <p:bodyStyle>
      <a:lvl1pPr marL="396875" marR="0" indent="-274638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FF6600"/>
        </a:buClr>
        <a:buSzPct val="70000"/>
        <a:buFontTx/>
        <a:buChar char="⧫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1pPr>
      <a:lvl2pPr marL="906462" marR="0" indent="-333375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FF6600"/>
        </a:buClr>
        <a:buSzPct val="100000"/>
        <a:buFontTx/>
        <a:buChar char="›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2pPr>
      <a:lvl3pPr marL="1354455" marR="0" indent="-317818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FF6600"/>
        </a:buClr>
        <a:buSzPct val="100000"/>
        <a:buFontTx/>
        <a:buChar char="»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3pPr>
      <a:lvl4pPr marL="1787525" marR="0" indent="-3556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FF6600"/>
        </a:buClr>
        <a:buSzPct val="100000"/>
        <a:buFontTx/>
        <a:buChar char="¤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4pPr>
      <a:lvl5pPr marL="2228850" marR="0" indent="-4000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FF6600"/>
        </a:buClr>
        <a:buSzPct val="100000"/>
        <a:buFontTx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5pPr>
      <a:lvl6pPr marL="2686050" marR="0" indent="-4000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FF6600"/>
        </a:buClr>
        <a:buSzPct val="100000"/>
        <a:buFontTx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6pPr>
      <a:lvl7pPr marL="3143250" marR="0" indent="-4000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FF6600"/>
        </a:buClr>
        <a:buSzPct val="100000"/>
        <a:buFontTx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7pPr>
      <a:lvl8pPr marL="3600450" marR="0" indent="-4000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FF6600"/>
        </a:buClr>
        <a:buSzPct val="100000"/>
        <a:buFontTx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8pPr>
      <a:lvl9pPr marL="4057650" marR="0" indent="-40005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>
          <a:srgbClr val="FF6600"/>
        </a:buClr>
        <a:buSzPct val="100000"/>
        <a:buFontTx/>
        <a:buChar char="•"/>
        <a:tabLst/>
        <a:defRPr sz="28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/>
        </a:defRPr>
      </a:lvl9pPr>
    </p:bodyStyle>
    <p:other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457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914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1371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1828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22860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2743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3200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3657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4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://yibolin.com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tif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7" Type="http://schemas.openxmlformats.org/officeDocument/2006/relationships/image" Target="../media/image2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2.png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5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gif"/><Relationship Id="rId3" Type="http://schemas.openxmlformats.org/officeDocument/2006/relationships/image" Target="../media/image26.gif"/><Relationship Id="rId7" Type="http://schemas.openxmlformats.org/officeDocument/2006/relationships/image" Target="../media/image30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9.gif"/><Relationship Id="rId5" Type="http://schemas.openxmlformats.org/officeDocument/2006/relationships/image" Target="../media/image28.gif"/><Relationship Id="rId4" Type="http://schemas.openxmlformats.org/officeDocument/2006/relationships/image" Target="../media/image27.gi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github.com/limbo018/DREAMPlace" TargetMode="Externa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://vlsi-cuda.ucsd.edu/~ljw/ePlace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"/><Relationship Id="rId7" Type="http://schemas.openxmlformats.org/officeDocument/2006/relationships/image" Target="../media/image17.t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6.tif"/><Relationship Id="rId5" Type="http://schemas.openxmlformats.org/officeDocument/2006/relationships/image" Target="../media/image15.tif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8.png"/><Relationship Id="rId5" Type="http://schemas.openxmlformats.org/officeDocument/2006/relationships/image" Target="../media/image17.tif"/><Relationship Id="rId4" Type="http://schemas.openxmlformats.org/officeDocument/2006/relationships/image" Target="../media/image16.t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Yibo Lin1, Shounak Dhar1, Wuxi Li1,…"/>
          <p:cNvSpPr txBox="1">
            <a:spLocks noGrp="1"/>
          </p:cNvSpPr>
          <p:nvPr>
            <p:ph type="body" sz="half" idx="1"/>
          </p:nvPr>
        </p:nvSpPr>
        <p:spPr>
          <a:xfrm>
            <a:off x="1828800" y="3474938"/>
            <a:ext cx="8534400" cy="2608263"/>
          </a:xfrm>
          <a:prstGeom prst="rect">
            <a:avLst/>
          </a:prstGeom>
        </p:spPr>
        <p:txBody>
          <a:bodyPr>
            <a:noAutofit/>
          </a:bodyPr>
          <a:lstStyle/>
          <a:p>
            <a:pPr marL="259689" indent="-259689" defTabSz="324611">
              <a:lnSpc>
                <a:spcPts val="3500"/>
              </a:lnSpc>
              <a:spcBef>
                <a:spcPts val="1000"/>
              </a:spcBef>
              <a:defRPr sz="2272">
                <a:latin typeface="+mj-lt"/>
                <a:ea typeface="+mj-ea"/>
                <a:cs typeface="+mj-cs"/>
                <a:sym typeface="Helvetica"/>
              </a:defRPr>
            </a:pPr>
            <a:r>
              <a:rPr dirty="0"/>
              <a:t>Yibo Lin</a:t>
            </a:r>
            <a:r>
              <a:rPr baseline="31999" dirty="0"/>
              <a:t>1</a:t>
            </a:r>
            <a:r>
              <a:rPr dirty="0"/>
              <a:t>, </a:t>
            </a:r>
            <a:r>
              <a:rPr dirty="0" err="1"/>
              <a:t>Shounak</a:t>
            </a:r>
            <a:r>
              <a:rPr dirty="0"/>
              <a:t> Dhar</a:t>
            </a:r>
            <a:r>
              <a:rPr baseline="31999" dirty="0"/>
              <a:t>1</a:t>
            </a:r>
            <a:r>
              <a:rPr dirty="0"/>
              <a:t>, Wuxi Li</a:t>
            </a:r>
            <a:r>
              <a:rPr baseline="31999" dirty="0"/>
              <a:t>1</a:t>
            </a:r>
            <a:r>
              <a:rPr dirty="0"/>
              <a:t>, </a:t>
            </a:r>
            <a:endParaRPr dirty="0">
              <a:latin typeface="Times"/>
              <a:ea typeface="Times"/>
              <a:cs typeface="Times"/>
              <a:sym typeface="Times"/>
            </a:endParaRPr>
          </a:p>
          <a:p>
            <a:pPr marL="259689" indent="-259689" defTabSz="324611">
              <a:lnSpc>
                <a:spcPts val="3500"/>
              </a:lnSpc>
              <a:spcBef>
                <a:spcPts val="1000"/>
              </a:spcBef>
              <a:defRPr sz="2272">
                <a:latin typeface="+mj-lt"/>
                <a:ea typeface="+mj-ea"/>
                <a:cs typeface="+mj-cs"/>
                <a:sym typeface="Helvetica"/>
              </a:defRPr>
            </a:pPr>
            <a:r>
              <a:rPr dirty="0" err="1"/>
              <a:t>Haoxing</a:t>
            </a:r>
            <a:r>
              <a:rPr dirty="0"/>
              <a:t> Ren</a:t>
            </a:r>
            <a:r>
              <a:rPr baseline="31999" dirty="0"/>
              <a:t>2</a:t>
            </a:r>
            <a:r>
              <a:rPr dirty="0"/>
              <a:t>, </a:t>
            </a:r>
            <a:r>
              <a:rPr dirty="0" err="1"/>
              <a:t>Brucek</a:t>
            </a:r>
            <a:r>
              <a:rPr dirty="0"/>
              <a:t> Khailany</a:t>
            </a:r>
            <a:r>
              <a:rPr baseline="31999" dirty="0"/>
              <a:t>2</a:t>
            </a:r>
            <a:r>
              <a:rPr dirty="0"/>
              <a:t>, David Z. Pan</a:t>
            </a:r>
            <a:r>
              <a:rPr baseline="31999" dirty="0"/>
              <a:t>1</a:t>
            </a:r>
            <a:endParaRPr dirty="0">
              <a:latin typeface="Times"/>
              <a:ea typeface="Times"/>
              <a:cs typeface="Times"/>
              <a:sym typeface="Times"/>
            </a:endParaRPr>
          </a:p>
          <a:p>
            <a:pPr marL="259689" indent="-259689" defTabSz="324611">
              <a:lnSpc>
                <a:spcPts val="1800"/>
              </a:lnSpc>
              <a:spcBef>
                <a:spcPts val="1000"/>
              </a:spcBef>
              <a:defRPr sz="851">
                <a:latin typeface="Times"/>
                <a:ea typeface="Times"/>
                <a:cs typeface="Times"/>
                <a:sym typeface="Times"/>
              </a:defRPr>
            </a:pPr>
            <a:endParaRPr dirty="0">
              <a:latin typeface="Times"/>
              <a:ea typeface="Times"/>
              <a:cs typeface="Times"/>
              <a:sym typeface="Times"/>
            </a:endParaRPr>
          </a:p>
          <a:p>
            <a:pPr marL="259689" indent="-259689" defTabSz="324611">
              <a:lnSpc>
                <a:spcPts val="3500"/>
              </a:lnSpc>
              <a:spcBef>
                <a:spcPts val="1000"/>
              </a:spcBef>
              <a:defRPr sz="2272">
                <a:latin typeface="+mj-lt"/>
                <a:ea typeface="+mj-ea"/>
                <a:cs typeface="+mj-cs"/>
                <a:sym typeface="Helvetica"/>
              </a:defRPr>
            </a:pPr>
            <a:r>
              <a:rPr baseline="31999" dirty="0"/>
              <a:t>1</a:t>
            </a:r>
            <a:r>
              <a:rPr dirty="0"/>
              <a:t>ECE Department, University of Texas at Austin</a:t>
            </a:r>
            <a:endParaRPr dirty="0">
              <a:latin typeface="Times"/>
              <a:ea typeface="Times"/>
              <a:cs typeface="Times"/>
              <a:sym typeface="Times"/>
            </a:endParaRPr>
          </a:p>
          <a:p>
            <a:pPr marL="259689" indent="-259689" defTabSz="324611">
              <a:lnSpc>
                <a:spcPts val="3500"/>
              </a:lnSpc>
              <a:spcBef>
                <a:spcPts val="1000"/>
              </a:spcBef>
              <a:defRPr sz="2272">
                <a:latin typeface="+mj-lt"/>
                <a:ea typeface="+mj-ea"/>
                <a:cs typeface="+mj-cs"/>
                <a:sym typeface="Helvetica"/>
              </a:defRPr>
            </a:pPr>
            <a:r>
              <a:rPr baseline="31999" dirty="0"/>
              <a:t>2</a:t>
            </a:r>
            <a:r>
              <a:rPr dirty="0"/>
              <a:t>Nvidia, Inc, Austin</a:t>
            </a:r>
            <a:endParaRPr dirty="0">
              <a:latin typeface="Times"/>
              <a:ea typeface="Times"/>
              <a:cs typeface="Times"/>
              <a:sym typeface="Times"/>
            </a:endParaRPr>
          </a:p>
          <a:p>
            <a:pPr marL="259689" indent="-259689" defTabSz="324611">
              <a:lnSpc>
                <a:spcPts val="3500"/>
              </a:lnSpc>
              <a:spcBef>
                <a:spcPts val="1000"/>
              </a:spcBef>
              <a:defRPr sz="2272" u="sng">
                <a:solidFill>
                  <a:srgbClr val="0000EE"/>
                </a:solidFill>
                <a:uFill>
                  <a:solidFill>
                    <a:srgbClr val="0000EE"/>
                  </a:solidFill>
                </a:uFill>
                <a:latin typeface="Times"/>
                <a:ea typeface="Times"/>
                <a:cs typeface="Times"/>
                <a:sym typeface="Times"/>
              </a:defRPr>
            </a:pPr>
            <a:r>
              <a:rPr dirty="0">
                <a:solidFill>
                  <a:srgbClr val="009999"/>
                </a:solidFill>
                <a:uFill>
                  <a:solidFill>
                    <a:srgbClr val="009999"/>
                  </a:solidFill>
                </a:uFill>
                <a:hlinkClick r:id="rId3"/>
              </a:rPr>
              <a:t>http://yibolin.com</a:t>
            </a:r>
          </a:p>
        </p:txBody>
      </p:sp>
      <p:sp>
        <p:nvSpPr>
          <p:cNvPr id="122" name="DREAMPlace: Deep Learning Toolkit-Enabled GPU Acceleration for Modern VLSI Placement"/>
          <p:cNvSpPr txBox="1">
            <a:spLocks noGrp="1"/>
          </p:cNvSpPr>
          <p:nvPr>
            <p:ph type="title"/>
          </p:nvPr>
        </p:nvSpPr>
        <p:spPr>
          <a:xfrm>
            <a:off x="696217" y="1517981"/>
            <a:ext cx="10799566" cy="1857045"/>
          </a:xfrm>
          <a:prstGeom prst="rect">
            <a:avLst/>
          </a:prstGeom>
        </p:spPr>
        <p:txBody>
          <a:bodyPr/>
          <a:lstStyle/>
          <a:p>
            <a:pPr defTabSz="640079">
              <a:defRPr sz="3359"/>
            </a:pPr>
            <a:r>
              <a:t>DREAMPlace: </a:t>
            </a:r>
            <a:r>
              <a:rPr u="sng"/>
              <a:t>D</a:t>
            </a:r>
            <a:r>
              <a:t>eep Lea</a:t>
            </a:r>
            <a:r>
              <a:rPr u="sng"/>
              <a:t>r</a:t>
            </a:r>
            <a:r>
              <a:t>ning Toolkit-</a:t>
            </a:r>
            <a:r>
              <a:rPr u="sng"/>
              <a:t>E</a:t>
            </a:r>
            <a:r>
              <a:t>nabled GPU </a:t>
            </a:r>
            <a:r>
              <a:rPr u="sng"/>
              <a:t>A</a:t>
            </a:r>
            <a:r>
              <a:t>cceleration for </a:t>
            </a:r>
            <a:r>
              <a:rPr u="sng"/>
              <a:t>M</a:t>
            </a:r>
            <a:r>
              <a:t>odern VLSI </a:t>
            </a:r>
            <a:r>
              <a:rPr u="sng"/>
              <a:t>Place</a:t>
            </a:r>
            <a:r>
              <a:t>ment</a:t>
            </a:r>
          </a:p>
        </p:txBody>
      </p:sp>
      <p:pic>
        <p:nvPicPr>
          <p:cNvPr id="12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927" y="311064"/>
            <a:ext cx="2490383" cy="712683"/>
          </a:xfrm>
          <a:prstGeom prst="rect">
            <a:avLst/>
          </a:prstGeom>
          <a:ln w="12700">
            <a:miter lim="400000"/>
          </a:ln>
        </p:spPr>
      </p:pic>
      <p:pic>
        <p:nvPicPr>
          <p:cNvPr id="124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12356" y="297678"/>
            <a:ext cx="3428377" cy="739455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1765157630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Title 1"/>
          <p:cNvSpPr txBox="1">
            <a:spLocks noGrp="1"/>
          </p:cNvSpPr>
          <p:nvPr>
            <p:ph type="title"/>
          </p:nvPr>
        </p:nvSpPr>
        <p:spPr>
          <a:xfrm>
            <a:off x="571500" y="188296"/>
            <a:ext cx="10970614" cy="656574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rgbClr val="333298"/>
                </a:solidFill>
              </a:defRPr>
            </a:lvl1pPr>
          </a:lstStyle>
          <a:p>
            <a:r>
              <a:rPr lang="en-US" dirty="0" err="1"/>
              <a:t>DREAMPlace</a:t>
            </a:r>
            <a:r>
              <a:rPr dirty="0"/>
              <a:t> Architecture</a:t>
            </a:r>
          </a:p>
        </p:txBody>
      </p:sp>
      <p:sp>
        <p:nvSpPr>
          <p:cNvPr id="278" name="Text Placeholder 3"/>
          <p:cNvSpPr txBox="1">
            <a:spLocks noGrp="1"/>
          </p:cNvSpPr>
          <p:nvPr>
            <p:ph type="body" sz="quarter" idx="1"/>
          </p:nvPr>
        </p:nvSpPr>
        <p:spPr>
          <a:xfrm>
            <a:off x="1110131" y="1123829"/>
            <a:ext cx="9893352" cy="583833"/>
          </a:xfrm>
          <a:prstGeom prst="rect">
            <a:avLst/>
          </a:prstGeom>
        </p:spPr>
        <p:txBody>
          <a:bodyPr anchor="b"/>
          <a:lstStyle>
            <a:lvl1pPr algn="ctr">
              <a:spcBef>
                <a:spcPts val="600"/>
              </a:spcBef>
              <a:defRPr sz="2600">
                <a:solidFill>
                  <a:srgbClr val="9452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r>
              <a:rPr dirty="0"/>
              <a:t>Leverage highly optimized deep learning toolkit </a:t>
            </a:r>
            <a:r>
              <a:rPr dirty="0" err="1"/>
              <a:t>PyTorch</a:t>
            </a:r>
            <a:endParaRPr dirty="0"/>
          </a:p>
        </p:txBody>
      </p:sp>
      <p:sp>
        <p:nvSpPr>
          <p:cNvPr id="280" name="Slide Number Placeholder 3"/>
          <p:cNvSpPr txBox="1">
            <a:spLocks noGrp="1"/>
          </p:cNvSpPr>
          <p:nvPr>
            <p:ph type="sldNum" sz="quarter" idx="4294967295"/>
          </p:nvPr>
        </p:nvSpPr>
        <p:spPr>
          <a:xfrm>
            <a:off x="11405009" y="6477000"/>
            <a:ext cx="280309" cy="29885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1474" tIns="41474" rIns="41474" bIns="41474"/>
          <a:lstStyle>
            <a:lvl1pPr algn="r" defTabSz="457092">
              <a:lnSpc>
                <a:spcPct val="93000"/>
              </a:lnSpc>
              <a:spcBef>
                <a:spcPts val="1500"/>
              </a:spcBef>
            </a:lvl1pPr>
          </a:lstStyle>
          <a:p>
            <a:pPr marL="0" marR="0" lvl="0" indent="0" algn="r" defTabSz="457092" rtl="0" eaLnBrk="1" fontAlgn="auto" latinLnBrk="0" hangingPunct="0">
              <a:lnSpc>
                <a:spcPct val="93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457092" rtl="0" eaLnBrk="1" fontAlgn="auto" latinLnBrk="0" hangingPunct="0">
                <a:lnSpc>
                  <a:spcPct val="93000"/>
                </a:lnSpc>
                <a:spcBef>
                  <a:spcPts val="15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83" name="TextBox 11"/>
          <p:cNvSpPr txBox="1"/>
          <p:nvPr/>
        </p:nvSpPr>
        <p:spPr>
          <a:xfrm>
            <a:off x="8212710" y="3658934"/>
            <a:ext cx="2029158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defRPr sz="1800">
                <a:solidFill>
                  <a:srgbClr val="A6A6A6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marL="0" marR="0" lvl="0" indent="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0" i="0" u="none" strike="noStrike" kern="0" cap="none" spc="0" normalizeH="0" baseline="0" noProof="0">
                <a:ln>
                  <a:noFill/>
                </a:ln>
                <a:solidFill>
                  <a:srgbClr val="A6A6A6"/>
                </a:solidFill>
                <a:effectLst/>
                <a:uLnTx/>
                <a:uFillTx/>
                <a:latin typeface="Helvetica"/>
                <a:sym typeface="Helvetica"/>
              </a:rPr>
              <a:t>[TCAD’18,Cheng+]</a:t>
            </a:r>
          </a:p>
        </p:txBody>
      </p:sp>
      <p:sp>
        <p:nvSpPr>
          <p:cNvPr id="285" name="Rectangle"/>
          <p:cNvSpPr/>
          <p:nvPr/>
        </p:nvSpPr>
        <p:spPr>
          <a:xfrm>
            <a:off x="3966265" y="1999322"/>
            <a:ext cx="4009813" cy="2653972"/>
          </a:xfrm>
          <a:prstGeom prst="rect">
            <a:avLst/>
          </a:prstGeom>
          <a:solidFill>
            <a:srgbClr val="CDFDE9"/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86" name="Rectangle"/>
          <p:cNvSpPr/>
          <p:nvPr/>
        </p:nvSpPr>
        <p:spPr>
          <a:xfrm>
            <a:off x="3966265" y="4648199"/>
            <a:ext cx="4009813" cy="1322390"/>
          </a:xfrm>
          <a:prstGeom prst="rect">
            <a:avLst/>
          </a:prstGeom>
          <a:solidFill>
            <a:srgbClr val="FEE9CE"/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87" name="Placement API"/>
          <p:cNvSpPr/>
          <p:nvPr/>
        </p:nvSpPr>
        <p:spPr>
          <a:xfrm>
            <a:off x="5785786" y="2135174"/>
            <a:ext cx="1723995" cy="721879"/>
          </a:xfrm>
          <a:prstGeom prst="roundRect">
            <a:avLst>
              <a:gd name="adj" fmla="val 10297"/>
            </a:avLst>
          </a:prstGeom>
          <a:solidFill>
            <a:srgbClr val="4E87B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lnSpc>
                <a:spcPct val="90000"/>
              </a:lnSpc>
              <a:defRPr sz="20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000" b="0" i="0" u="none" strike="noStrike" kern="0" cap="none" spc="0" normalizeH="0" baseline="0" noProof="0">
                <a:ln>
                  <a:noFill/>
                </a:ln>
                <a:solidFill>
                  <a:srgbClr val="8F8F8F">
                    <a:lumOff val="44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Placement API</a:t>
            </a:r>
          </a:p>
        </p:txBody>
      </p:sp>
      <p:sp>
        <p:nvSpPr>
          <p:cNvPr id="288" name="Nonlinear Optimizer"/>
          <p:cNvSpPr/>
          <p:nvPr/>
        </p:nvSpPr>
        <p:spPr>
          <a:xfrm>
            <a:off x="5785786" y="2965368"/>
            <a:ext cx="1723995" cy="721880"/>
          </a:xfrm>
          <a:prstGeom prst="roundRect">
            <a:avLst>
              <a:gd name="adj" fmla="val 10021"/>
            </a:avLst>
          </a:prstGeom>
          <a:solidFill>
            <a:srgbClr val="7AB53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lnSpc>
                <a:spcPct val="90000"/>
              </a:lnSpc>
              <a:defRPr sz="20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000" b="0" i="0" u="none" strike="noStrike" kern="0" cap="none" spc="0" normalizeH="0" baseline="0" noProof="0">
                <a:ln>
                  <a:noFill/>
                </a:ln>
                <a:solidFill>
                  <a:srgbClr val="8F8F8F">
                    <a:lumOff val="44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Nonlinear Optimizer</a:t>
            </a:r>
          </a:p>
        </p:txBody>
      </p:sp>
      <p:sp>
        <p:nvSpPr>
          <p:cNvPr id="289" name="Automatic Gradient"/>
          <p:cNvSpPr/>
          <p:nvPr/>
        </p:nvSpPr>
        <p:spPr>
          <a:xfrm>
            <a:off x="5785786" y="3795563"/>
            <a:ext cx="1723995" cy="721879"/>
          </a:xfrm>
          <a:prstGeom prst="roundRect">
            <a:avLst>
              <a:gd name="adj" fmla="val 9196"/>
            </a:avLst>
          </a:prstGeom>
          <a:solidFill>
            <a:srgbClr val="7AB53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lnSpc>
                <a:spcPct val="90000"/>
              </a:lnSpc>
              <a:defRPr sz="20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000" b="0" i="0" u="none" strike="noStrike" kern="0" cap="none" spc="0" normalizeH="0" baseline="0" noProof="0">
                <a:ln>
                  <a:noFill/>
                </a:ln>
                <a:solidFill>
                  <a:srgbClr val="8F8F8F">
                    <a:lumOff val="44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Automatic Gradient</a:t>
            </a:r>
          </a:p>
        </p:txBody>
      </p:sp>
      <p:sp>
        <p:nvSpPr>
          <p:cNvPr id="290" name="CONV"/>
          <p:cNvSpPr/>
          <p:nvPr/>
        </p:nvSpPr>
        <p:spPr>
          <a:xfrm>
            <a:off x="5526289" y="4792881"/>
            <a:ext cx="1080019" cy="466121"/>
          </a:xfrm>
          <a:prstGeom prst="roundRect">
            <a:avLst>
              <a:gd name="adj" fmla="val 13835"/>
            </a:avLst>
          </a:prstGeom>
          <a:solidFill>
            <a:srgbClr val="7AB53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lnSpc>
                <a:spcPct val="90000"/>
              </a:lnSpc>
              <a:defRPr sz="20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000" b="0" i="0" u="none" strike="noStrike" kern="0" cap="none" spc="0" normalizeH="0" baseline="0" noProof="0">
                <a:ln>
                  <a:noFill/>
                </a:ln>
                <a:solidFill>
                  <a:srgbClr val="8F8F8F">
                    <a:lumOff val="44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CONV</a:t>
            </a:r>
          </a:p>
        </p:txBody>
      </p:sp>
      <p:sp>
        <p:nvSpPr>
          <p:cNvPr id="291" name="WL"/>
          <p:cNvSpPr/>
          <p:nvPr/>
        </p:nvSpPr>
        <p:spPr>
          <a:xfrm>
            <a:off x="6689259" y="4792881"/>
            <a:ext cx="1080019" cy="466121"/>
          </a:xfrm>
          <a:prstGeom prst="roundRect">
            <a:avLst>
              <a:gd name="adj" fmla="val 14545"/>
            </a:avLst>
          </a:prstGeom>
          <a:solidFill>
            <a:srgbClr val="4E87B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lnSpc>
                <a:spcPct val="90000"/>
              </a:lnSpc>
              <a:defRPr sz="20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000" b="0" i="0" u="none" strike="noStrike" kern="0" cap="none" spc="0" normalizeH="0" baseline="0" noProof="0">
                <a:ln>
                  <a:noFill/>
                </a:ln>
                <a:solidFill>
                  <a:srgbClr val="8F8F8F">
                    <a:lumOff val="44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WL</a:t>
            </a:r>
          </a:p>
        </p:txBody>
      </p:sp>
      <p:sp>
        <p:nvSpPr>
          <p:cNvPr id="292" name="ReLU"/>
          <p:cNvSpPr/>
          <p:nvPr/>
        </p:nvSpPr>
        <p:spPr>
          <a:xfrm>
            <a:off x="5526289" y="5398588"/>
            <a:ext cx="1080018" cy="466122"/>
          </a:xfrm>
          <a:prstGeom prst="roundRect">
            <a:avLst>
              <a:gd name="adj" fmla="val 15933"/>
            </a:avLst>
          </a:prstGeom>
          <a:solidFill>
            <a:srgbClr val="7AB530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lnSpc>
                <a:spcPct val="90000"/>
              </a:lnSpc>
              <a:defRPr sz="20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000" b="0" i="0" u="none" strike="noStrike" kern="0" cap="none" spc="0" normalizeH="0" baseline="0" noProof="0">
                <a:ln>
                  <a:noFill/>
                </a:ln>
                <a:solidFill>
                  <a:srgbClr val="8F8F8F">
                    <a:lumOff val="44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ReLU</a:t>
            </a:r>
          </a:p>
        </p:txBody>
      </p:sp>
      <p:sp>
        <p:nvSpPr>
          <p:cNvPr id="293" name="Density"/>
          <p:cNvSpPr/>
          <p:nvPr/>
        </p:nvSpPr>
        <p:spPr>
          <a:xfrm>
            <a:off x="6689259" y="5398588"/>
            <a:ext cx="1080019" cy="466122"/>
          </a:xfrm>
          <a:prstGeom prst="roundRect">
            <a:avLst>
              <a:gd name="adj" fmla="val 15234"/>
            </a:avLst>
          </a:prstGeom>
          <a:solidFill>
            <a:srgbClr val="4E87B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lnSpc>
                <a:spcPct val="90000"/>
              </a:lnSpc>
              <a:defRPr sz="20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000" b="0" i="0" u="none" strike="noStrike" kern="0" cap="none" spc="0" normalizeH="0" baseline="0" noProof="0">
                <a:ln>
                  <a:noFill/>
                </a:ln>
                <a:solidFill>
                  <a:srgbClr val="8F8F8F">
                    <a:lumOff val="44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Density</a:t>
            </a:r>
          </a:p>
        </p:txBody>
      </p:sp>
      <p:sp>
        <p:nvSpPr>
          <p:cNvPr id="295" name="Nesterov’s Method"/>
          <p:cNvSpPr/>
          <p:nvPr/>
        </p:nvSpPr>
        <p:spPr>
          <a:xfrm>
            <a:off x="8365291" y="2928580"/>
            <a:ext cx="1723996" cy="721879"/>
          </a:xfrm>
          <a:prstGeom prst="roundRect">
            <a:avLst>
              <a:gd name="adj" fmla="val 9392"/>
            </a:avLst>
          </a:prstGeom>
          <a:solidFill>
            <a:srgbClr val="4E87B3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lnSpc>
                <a:spcPct val="90000"/>
              </a:lnSpc>
              <a:defRPr sz="2000"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000" b="0" i="0" u="none" strike="noStrike" kern="0" cap="none" spc="0" normalizeH="0" baseline="0" noProof="0">
                <a:ln>
                  <a:noFill/>
                </a:ln>
                <a:solidFill>
                  <a:srgbClr val="8F8F8F">
                    <a:lumOff val="44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Nesterov’s Method</a:t>
            </a:r>
          </a:p>
        </p:txBody>
      </p:sp>
      <p:sp>
        <p:nvSpPr>
          <p:cNvPr id="296" name="Python"/>
          <p:cNvSpPr txBox="1"/>
          <p:nvPr/>
        </p:nvSpPr>
        <p:spPr>
          <a:xfrm>
            <a:off x="4250501" y="3128187"/>
            <a:ext cx="964864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000" b="1"/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Python</a:t>
            </a:r>
          </a:p>
        </p:txBody>
      </p:sp>
      <p:sp>
        <p:nvSpPr>
          <p:cNvPr id="297" name="OPs…"/>
          <p:cNvSpPr txBox="1"/>
          <p:nvPr/>
        </p:nvSpPr>
        <p:spPr>
          <a:xfrm>
            <a:off x="4038669" y="4958874"/>
            <a:ext cx="1388528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 anchor="ctr">
            <a:spAutoFit/>
          </a:bodyPr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1"/>
            </a:pPr>
            <a:r>
              <a:rPr kumimoji="0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OPs</a:t>
            </a:r>
          </a:p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1"/>
            </a:pPr>
            <a:r>
              <a:rPr kumimoji="0" sz="2000" b="1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C++/CUDA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3A9B1AF-DB54-0E4F-876A-3DB96F96974E}"/>
              </a:ext>
            </a:extLst>
          </p:cNvPr>
          <p:cNvSpPr txBox="1"/>
          <p:nvPr/>
        </p:nvSpPr>
        <p:spPr>
          <a:xfrm>
            <a:off x="8122317" y="2428113"/>
            <a:ext cx="2299666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Match </a:t>
            </a:r>
            <a:r>
              <a:rPr kumimoji="0" lang="en-US" sz="2400" b="0" i="0" u="none" strike="noStrike" cap="none" spc="0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RePlAce</a:t>
            </a:r>
            <a:endParaRPr kumimoji="0" lang="en-US" sz="24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6218958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3" grpId="0" animBg="1" advAuto="0"/>
      <p:bldP spid="287" grpId="0" animBg="1" advAuto="0"/>
      <p:bldP spid="291" grpId="0" animBg="1" advAuto="0"/>
      <p:bldP spid="293" grpId="0" animBg="1" advAuto="0"/>
      <p:bldP spid="295" grpId="0" animBg="1" advAuto="0"/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2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0349" y="3516225"/>
            <a:ext cx="3479801" cy="2305139"/>
          </a:xfrm>
          <a:prstGeom prst="rect">
            <a:avLst/>
          </a:prstGeom>
          <a:ln w="12700">
            <a:miter lim="400000"/>
          </a:ln>
        </p:spPr>
      </p:pic>
      <p:pic>
        <p:nvPicPr>
          <p:cNvPr id="293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7355" y="2606149"/>
            <a:ext cx="3505201" cy="782381"/>
          </a:xfrm>
          <a:prstGeom prst="rect">
            <a:avLst/>
          </a:prstGeom>
          <a:ln w="12700">
            <a:miter lim="400000"/>
          </a:ln>
        </p:spPr>
      </p:pic>
      <p:pic>
        <p:nvPicPr>
          <p:cNvPr id="294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35632" y="2642249"/>
            <a:ext cx="749301" cy="710181"/>
          </a:xfrm>
          <a:prstGeom prst="rect">
            <a:avLst/>
          </a:prstGeom>
          <a:ln w="12700">
            <a:miter lim="400000"/>
          </a:ln>
        </p:spPr>
      </p:pic>
      <p:pic>
        <p:nvPicPr>
          <p:cNvPr id="295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45994" y="2699101"/>
            <a:ext cx="1054101" cy="548593"/>
          </a:xfrm>
          <a:prstGeom prst="rect">
            <a:avLst/>
          </a:prstGeom>
          <a:ln w="12700">
            <a:miter lim="400000"/>
          </a:ln>
        </p:spPr>
      </p:pic>
      <p:sp>
        <p:nvSpPr>
          <p:cNvPr id="296" name="Customized CUDA Kernel Operator Implementation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877823">
              <a:defRPr sz="3072"/>
            </a:lvl1pPr>
          </a:lstStyle>
          <a:p>
            <a:r>
              <a:t>Customized CUDA Kernel Operator Implementation</a:t>
            </a:r>
          </a:p>
        </p:txBody>
      </p:sp>
      <p:sp>
        <p:nvSpPr>
          <p:cNvPr id="2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300" name="Group"/>
          <p:cNvGrpSpPr/>
          <p:nvPr/>
        </p:nvGrpSpPr>
        <p:grpSpPr>
          <a:xfrm>
            <a:off x="1780134" y="1072252"/>
            <a:ext cx="2799643" cy="626682"/>
            <a:chOff x="0" y="0"/>
            <a:chExt cx="2799642" cy="626680"/>
          </a:xfrm>
        </p:grpSpPr>
        <p:sp>
          <p:nvSpPr>
            <p:cNvPr id="298" name="Rounded Rectangle 31"/>
            <p:cNvSpPr/>
            <p:nvPr/>
          </p:nvSpPr>
          <p:spPr>
            <a:xfrm>
              <a:off x="0" y="0"/>
              <a:ext cx="2799643" cy="626681"/>
            </a:xfrm>
            <a:prstGeom prst="roundRect">
              <a:avLst>
                <a:gd name="adj" fmla="val 7643"/>
              </a:avLst>
            </a:prstGeom>
            <a:solidFill>
              <a:srgbClr val="451560">
                <a:alpha val="80000"/>
              </a:srgbClr>
            </a:solidFill>
            <a:ln w="9525" cap="flat">
              <a:solidFill>
                <a:srgbClr val="011893">
                  <a:alpha val="60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99" name="TextBox 32"/>
            <p:cNvSpPr txBox="1"/>
            <p:nvPr/>
          </p:nvSpPr>
          <p:spPr>
            <a:xfrm>
              <a:off x="5509" y="48092"/>
              <a:ext cx="2788643" cy="5304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2400" b="0" i="0" u="none" strike="noStrike" kern="0" cap="none" spc="0" normalizeH="0" baseline="0" noProof="0">
                  <a:ln>
                    <a:noFill/>
                  </a:ln>
                  <a:solidFill>
                    <a:srgbClr val="8F8F8F">
                      <a:lumOff val="44000"/>
                    </a:srgbClr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Wirelength OP</a:t>
              </a:r>
            </a:p>
          </p:txBody>
        </p:sp>
      </p:grpSp>
      <p:grpSp>
        <p:nvGrpSpPr>
          <p:cNvPr id="303" name="Group"/>
          <p:cNvGrpSpPr/>
          <p:nvPr/>
        </p:nvGrpSpPr>
        <p:grpSpPr>
          <a:xfrm>
            <a:off x="7428214" y="1072252"/>
            <a:ext cx="3051875" cy="626682"/>
            <a:chOff x="0" y="0"/>
            <a:chExt cx="3051874" cy="626680"/>
          </a:xfrm>
        </p:grpSpPr>
        <p:sp>
          <p:nvSpPr>
            <p:cNvPr id="301" name="Rounded Rectangle 31"/>
            <p:cNvSpPr/>
            <p:nvPr/>
          </p:nvSpPr>
          <p:spPr>
            <a:xfrm>
              <a:off x="0" y="0"/>
              <a:ext cx="3051875" cy="626681"/>
            </a:xfrm>
            <a:prstGeom prst="roundRect">
              <a:avLst>
                <a:gd name="adj" fmla="val 7643"/>
              </a:avLst>
            </a:prstGeom>
            <a:solidFill>
              <a:srgbClr val="451560">
                <a:alpha val="80000"/>
              </a:srgbClr>
            </a:solidFill>
            <a:ln w="9525" cap="flat">
              <a:solidFill>
                <a:srgbClr val="011893">
                  <a:alpha val="60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02" name="TextBox 32"/>
            <p:cNvSpPr txBox="1"/>
            <p:nvPr/>
          </p:nvSpPr>
          <p:spPr>
            <a:xfrm>
              <a:off x="131615" y="48092"/>
              <a:ext cx="2788643" cy="53049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2400" b="0" i="0" u="none" strike="noStrike" kern="0" cap="none" spc="0" normalizeH="0" baseline="0" noProof="0">
                  <a:ln>
                    <a:noFill/>
                  </a:ln>
                  <a:solidFill>
                    <a:srgbClr val="8F8F8F">
                      <a:lumOff val="44000"/>
                    </a:srgbClr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Density Penalty OP</a:t>
              </a:r>
            </a:p>
          </p:txBody>
        </p:sp>
      </p:grpSp>
      <p:sp>
        <p:nvSpPr>
          <p:cNvPr id="304" name="TextBox 10"/>
          <p:cNvSpPr txBox="1"/>
          <p:nvPr/>
        </p:nvSpPr>
        <p:spPr>
          <a:xfrm>
            <a:off x="7151543" y="1814617"/>
            <a:ext cx="3605198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defRPr sz="2000" b="1">
                <a:solidFill>
                  <a:srgbClr val="945200"/>
                </a:solidFill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marL="0" marR="0" lvl="0" indent="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000" b="1" i="0" u="none" strike="noStrike" kern="0" cap="none" spc="0" normalizeH="0" baseline="0" noProof="0">
                <a:ln>
                  <a:noFill/>
                </a:ln>
                <a:solidFill>
                  <a:srgbClr val="945200"/>
                </a:solidFill>
                <a:effectLst/>
                <a:uLnTx/>
                <a:uFillTx/>
                <a:latin typeface="Helvetica"/>
                <a:sym typeface="Helvetica"/>
              </a:rPr>
              <a:t>Electrostatic system analogy</a:t>
            </a:r>
          </a:p>
        </p:txBody>
      </p:sp>
      <p:sp>
        <p:nvSpPr>
          <p:cNvPr id="305" name="TextBox 13"/>
          <p:cNvSpPr txBox="1"/>
          <p:nvPr/>
        </p:nvSpPr>
        <p:spPr>
          <a:xfrm>
            <a:off x="7366596" y="2237030"/>
            <a:ext cx="1412898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defRPr sz="18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marL="0" marR="0" lvl="0" indent="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/>
                <a:sym typeface="Helvetica"/>
              </a:rPr>
              <a:t>Cell instance</a:t>
            </a:r>
          </a:p>
        </p:txBody>
      </p:sp>
      <p:sp>
        <p:nvSpPr>
          <p:cNvPr id="306" name="TextBox 14"/>
          <p:cNvSpPr txBox="1"/>
          <p:nvPr/>
        </p:nvSpPr>
        <p:spPr>
          <a:xfrm>
            <a:off x="8983283" y="2237030"/>
            <a:ext cx="1654000" cy="3708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 defTabSz="457200">
              <a:defRPr sz="1800"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marL="0" marR="0" lvl="0" indent="0" algn="l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/>
                <a:sym typeface="Helvetica"/>
              </a:rPr>
              <a:t>Electric particle</a:t>
            </a:r>
          </a:p>
        </p:txBody>
      </p:sp>
      <p:sp>
        <p:nvSpPr>
          <p:cNvPr id="307" name="TextBox 12"/>
          <p:cNvSpPr txBox="1"/>
          <p:nvPr/>
        </p:nvSpPr>
        <p:spPr>
          <a:xfrm>
            <a:off x="1391743" y="1777413"/>
            <a:ext cx="3576425" cy="701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marL="0" marR="0" lvl="0" indent="0" algn="ctr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1">
                <a:solidFill>
                  <a:srgbClr val="9452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kumimoji="0" sz="2000" b="1" i="0" u="none" strike="noStrike" kern="0" cap="none" spc="0" normalizeH="0" baseline="0" noProof="0">
                <a:ln>
                  <a:noFill/>
                </a:ln>
                <a:solidFill>
                  <a:srgbClr val="945200"/>
                </a:solidFill>
                <a:effectLst/>
                <a:uLnTx/>
                <a:uFillTx/>
                <a:latin typeface="Helvetica"/>
                <a:sym typeface="Helvetica"/>
              </a:rPr>
              <a:t>Smoothing HPWL by </a:t>
            </a:r>
          </a:p>
          <a:p>
            <a:pPr marL="0" marR="0" lvl="0" indent="0" algn="ctr" defTabSz="4572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 b="1">
                <a:solidFill>
                  <a:srgbClr val="945200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kumimoji="0" sz="2000" b="1" i="0" u="none" strike="noStrike" kern="0" cap="none" spc="0" normalizeH="0" baseline="0" noProof="0">
                <a:ln>
                  <a:noFill/>
                </a:ln>
                <a:solidFill>
                  <a:srgbClr val="945200"/>
                </a:solidFill>
                <a:effectLst/>
                <a:uLnTx/>
                <a:uFillTx/>
                <a:latin typeface="Helvetica"/>
                <a:sym typeface="Helvetica"/>
              </a:rPr>
              <a:t>weighted average wirelength</a:t>
            </a:r>
          </a:p>
        </p:txBody>
      </p:sp>
      <p:sp>
        <p:nvSpPr>
          <p:cNvPr id="308" name="1.9x faster than naive parallelization"/>
          <p:cNvSpPr txBox="1"/>
          <p:nvPr/>
        </p:nvSpPr>
        <p:spPr>
          <a:xfrm>
            <a:off x="423255" y="5886331"/>
            <a:ext cx="5673987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303BAA"/>
                </a:solidFill>
              </a:defRPr>
            </a:pPr>
            <a:r>
              <a:rPr kumimoji="0" sz="2400" b="1" i="0" u="none" strike="noStrike" kern="0" cap="none" spc="0" normalizeH="0" baseline="0" noProof="0" dirty="0">
                <a:ln>
                  <a:noFill/>
                </a:ln>
                <a:solidFill>
                  <a:srgbClr val="303BA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1.9x</a:t>
            </a:r>
            <a:r>
              <a: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303BA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faster than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303BA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net-by-net</a:t>
            </a:r>
            <a:r>
              <a: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303BA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parallelization</a:t>
            </a:r>
          </a:p>
        </p:txBody>
      </p:sp>
      <p:sp>
        <p:nvSpPr>
          <p:cNvPr id="309" name="1.4x faster than native DCT implementation used in TensorFlow"/>
          <p:cNvSpPr txBox="1"/>
          <p:nvPr/>
        </p:nvSpPr>
        <p:spPr>
          <a:xfrm>
            <a:off x="6462109" y="5703144"/>
            <a:ext cx="4984066" cy="82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303BAA"/>
                </a:solidFill>
              </a:defRPr>
            </a:pPr>
            <a:r>
              <a:rPr kumimoji="0" sz="2400" b="1" i="0" u="none" strike="noStrike" kern="0" cap="none" spc="0" normalizeH="0" baseline="0" noProof="0">
                <a:ln>
                  <a:noFill/>
                </a:ln>
                <a:solidFill>
                  <a:srgbClr val="303BA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1.4x</a:t>
            </a:r>
            <a:r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303BA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faster than native DCT implementation used in TensorFlow</a:t>
            </a:r>
          </a:p>
        </p:txBody>
      </p:sp>
      <p:grpSp>
        <p:nvGrpSpPr>
          <p:cNvPr id="312" name="Group"/>
          <p:cNvGrpSpPr/>
          <p:nvPr/>
        </p:nvGrpSpPr>
        <p:grpSpPr>
          <a:xfrm>
            <a:off x="1860428" y="4156324"/>
            <a:ext cx="2799643" cy="747464"/>
            <a:chOff x="0" y="0"/>
            <a:chExt cx="2799642" cy="747463"/>
          </a:xfrm>
        </p:grpSpPr>
        <p:sp>
          <p:nvSpPr>
            <p:cNvPr id="310" name="Rounded Rectangle 25"/>
            <p:cNvSpPr/>
            <p:nvPr/>
          </p:nvSpPr>
          <p:spPr>
            <a:xfrm>
              <a:off x="0" y="0"/>
              <a:ext cx="2799643" cy="747464"/>
            </a:xfrm>
            <a:prstGeom prst="roundRect">
              <a:avLst>
                <a:gd name="adj" fmla="val 10185"/>
              </a:avLst>
            </a:prstGeom>
            <a:solidFill>
              <a:srgbClr val="451560">
                <a:alpha val="80000"/>
              </a:srgbClr>
            </a:solidFill>
            <a:ln w="9525" cap="flat">
              <a:solidFill>
                <a:srgbClr val="011893">
                  <a:alpha val="60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100"/>
              </a:pPr>
              <a:endParaRPr kumimoji="0" sz="2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11" name="TextBox 26"/>
            <p:cNvSpPr txBox="1"/>
            <p:nvPr/>
          </p:nvSpPr>
          <p:spPr>
            <a:xfrm>
              <a:off x="0" y="14786"/>
              <a:ext cx="2799643" cy="71789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/>
            <a:p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8F8F8F">
                      <a:lumOff val="44000"/>
                    </a:srgbClr>
                  </a:solidFill>
                </a:defRPr>
              </a:pPr>
              <a:r>
                <a: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8F8F8F">
                      <a:lumOff val="44000"/>
                    </a:srgbClr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Pin-level parallelization</a:t>
              </a:r>
            </a:p>
            <a:p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8F8F8F">
                      <a:lumOff val="44000"/>
                    </a:srgbClr>
                  </a:solidFill>
                </a:defRPr>
              </a:pPr>
              <a:r>
                <a: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8F8F8F">
                      <a:lumOff val="44000"/>
                    </a:srgbClr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Built-in atomic primitives</a:t>
              </a:r>
            </a:p>
          </p:txBody>
        </p:sp>
      </p:grpSp>
      <p:pic>
        <p:nvPicPr>
          <p:cNvPr id="313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125351" y="3572927"/>
            <a:ext cx="3657601" cy="191425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2526955240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" fill="hold"/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9" fill="hold"/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5" fill="hold"/>
                                        <p:tgtEl>
                                          <p:spTgt spid="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9" fill="hold"/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2" grpId="0" animBg="1" advAuto="0"/>
      <p:bldP spid="293" grpId="0" animBg="1" advAuto="0"/>
      <p:bldP spid="294" grpId="0" animBg="1" advAuto="0"/>
      <p:bldP spid="295" grpId="0" animBg="1" advAuto="0"/>
      <p:bldP spid="304" grpId="0" animBg="1" advAuto="0"/>
      <p:bldP spid="305" grpId="0" animBg="1" advAuto="0"/>
      <p:bldP spid="306" grpId="0" animBg="1" advAuto="0"/>
      <p:bldP spid="307" grpId="0" animBg="1" advAuto="0"/>
      <p:bldP spid="308" grpId="0" animBg="1" advAuto="0"/>
      <p:bldP spid="309" grpId="0" animBg="1" advAuto="0"/>
      <p:bldP spid="312" grpId="0" animBg="1" advAuto="0"/>
      <p:bldP spid="313" grpId="0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7" name="IndustrialRuntime_slides.png" descr="IndustrialRuntime_slides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7678" y="4134897"/>
            <a:ext cx="4826001" cy="2473067"/>
          </a:xfrm>
          <a:prstGeom prst="rect">
            <a:avLst/>
          </a:prstGeom>
          <a:ln w="12700">
            <a:miter lim="400000"/>
          </a:ln>
        </p:spPr>
      </p:pic>
      <p:pic>
        <p:nvPicPr>
          <p:cNvPr id="318" name="ISPD2005Runtime_slides.png" descr="ISPD2005Runtime_slide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37678" y="876480"/>
            <a:ext cx="4826001" cy="3096855"/>
          </a:xfrm>
          <a:prstGeom prst="rect">
            <a:avLst/>
          </a:prstGeom>
          <a:ln w="12700">
            <a:miter lim="400000"/>
          </a:ln>
        </p:spPr>
      </p:pic>
      <p:sp>
        <p:nvSpPr>
          <p:cNvPr id="319" name="Callout"/>
          <p:cNvSpPr/>
          <p:nvPr/>
        </p:nvSpPr>
        <p:spPr>
          <a:xfrm flipH="1">
            <a:off x="5396688" y="4533508"/>
            <a:ext cx="1524001" cy="10374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00" y="0"/>
                </a:moveTo>
                <a:cubicBezTo>
                  <a:pt x="4003" y="0"/>
                  <a:pt x="3600" y="592"/>
                  <a:pt x="3600" y="1322"/>
                </a:cubicBezTo>
                <a:lnTo>
                  <a:pt x="3600" y="10577"/>
                </a:lnTo>
                <a:lnTo>
                  <a:pt x="0" y="13221"/>
                </a:lnTo>
                <a:lnTo>
                  <a:pt x="3600" y="15865"/>
                </a:lnTo>
                <a:lnTo>
                  <a:pt x="3600" y="20278"/>
                </a:lnTo>
                <a:cubicBezTo>
                  <a:pt x="3600" y="21008"/>
                  <a:pt x="4003" y="21600"/>
                  <a:pt x="4500" y="21600"/>
                </a:cubicBezTo>
                <a:lnTo>
                  <a:pt x="20700" y="21600"/>
                </a:lnTo>
                <a:cubicBezTo>
                  <a:pt x="21197" y="21600"/>
                  <a:pt x="21600" y="21008"/>
                  <a:pt x="21600" y="20278"/>
                </a:cubicBezTo>
                <a:lnTo>
                  <a:pt x="21600" y="1322"/>
                </a:lnTo>
                <a:cubicBezTo>
                  <a:pt x="21600" y="592"/>
                  <a:pt x="21197" y="0"/>
                  <a:pt x="20700" y="0"/>
                </a:cubicBezTo>
                <a:lnTo>
                  <a:pt x="4500" y="0"/>
                </a:lnTo>
                <a:close/>
              </a:path>
            </a:pathLst>
          </a:cu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20" name="Callout"/>
          <p:cNvSpPr/>
          <p:nvPr/>
        </p:nvSpPr>
        <p:spPr>
          <a:xfrm flipH="1">
            <a:off x="5396688" y="1844839"/>
            <a:ext cx="1524001" cy="103743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4500" y="0"/>
                </a:moveTo>
                <a:cubicBezTo>
                  <a:pt x="4003" y="0"/>
                  <a:pt x="3600" y="592"/>
                  <a:pt x="3600" y="1322"/>
                </a:cubicBezTo>
                <a:lnTo>
                  <a:pt x="3600" y="10577"/>
                </a:lnTo>
                <a:lnTo>
                  <a:pt x="0" y="13221"/>
                </a:lnTo>
                <a:lnTo>
                  <a:pt x="3600" y="15865"/>
                </a:lnTo>
                <a:lnTo>
                  <a:pt x="3600" y="20278"/>
                </a:lnTo>
                <a:cubicBezTo>
                  <a:pt x="3600" y="21008"/>
                  <a:pt x="4003" y="21600"/>
                  <a:pt x="4500" y="21600"/>
                </a:cubicBezTo>
                <a:lnTo>
                  <a:pt x="20700" y="21600"/>
                </a:lnTo>
                <a:cubicBezTo>
                  <a:pt x="21197" y="21600"/>
                  <a:pt x="21600" y="21008"/>
                  <a:pt x="21600" y="20278"/>
                </a:cubicBezTo>
                <a:lnTo>
                  <a:pt x="21600" y="1322"/>
                </a:lnTo>
                <a:cubicBezTo>
                  <a:pt x="21600" y="592"/>
                  <a:pt x="21197" y="0"/>
                  <a:pt x="20700" y="0"/>
                </a:cubicBezTo>
                <a:lnTo>
                  <a:pt x="4500" y="0"/>
                </a:lnTo>
                <a:close/>
              </a:path>
            </a:pathLst>
          </a:cu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21" name="Experimental Results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33298"/>
                </a:solidFill>
              </a:defRPr>
            </a:lvl1pPr>
          </a:lstStyle>
          <a:p>
            <a:r>
              <a:t>Experimental Results</a:t>
            </a:r>
          </a:p>
        </p:txBody>
      </p:sp>
      <p:sp>
        <p:nvSpPr>
          <p:cNvPr id="3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grpSp>
        <p:nvGrpSpPr>
          <p:cNvPr id="325" name="Group"/>
          <p:cNvGrpSpPr/>
          <p:nvPr/>
        </p:nvGrpSpPr>
        <p:grpSpPr>
          <a:xfrm>
            <a:off x="799096" y="2463580"/>
            <a:ext cx="4051301" cy="1320801"/>
            <a:chOff x="0" y="0"/>
            <a:chExt cx="4051300" cy="1320800"/>
          </a:xfrm>
        </p:grpSpPr>
        <p:sp>
          <p:nvSpPr>
            <p:cNvPr id="323" name="Rounded Rectangle 20"/>
            <p:cNvSpPr/>
            <p:nvPr/>
          </p:nvSpPr>
          <p:spPr>
            <a:xfrm>
              <a:off x="0" y="0"/>
              <a:ext cx="4051300" cy="1320800"/>
            </a:xfrm>
            <a:prstGeom prst="roundRect">
              <a:avLst>
                <a:gd name="adj" fmla="val 9102"/>
              </a:avLst>
            </a:prstGeom>
            <a:noFill/>
            <a:ln w="25400" cap="flat">
              <a:solidFill>
                <a:srgbClr val="9452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100"/>
              </a:pPr>
              <a:endParaRPr kumimoji="0" sz="2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24" name="TextBox 21"/>
            <p:cNvSpPr txBox="1"/>
            <p:nvPr/>
          </p:nvSpPr>
          <p:spPr>
            <a:xfrm>
              <a:off x="118555" y="182880"/>
              <a:ext cx="3814190" cy="955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 b="1">
                  <a:solidFill>
                    <a:srgbClr val="262673"/>
                  </a:solidFill>
                </a:defRPr>
              </a:pPr>
              <a:r>
                <a:rPr kumimoji="0" sz="1800" b="1" i="0" u="none" strike="noStrike" kern="0" cap="none" spc="0" normalizeH="0" baseline="0" noProof="0">
                  <a:ln>
                    <a:noFill/>
                  </a:ln>
                  <a:solidFill>
                    <a:srgbClr val="262673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RePlAce</a:t>
              </a:r>
              <a:r>
                <a:rPr kumimoji="0" sz="20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 </a:t>
              </a:r>
              <a:r>
                <a:rPr kumimoji="0" sz="2000" b="0" i="0" u="none" strike="noStrike" kern="0" cap="none" spc="0" normalizeH="0" baseline="0" noProof="0">
                  <a:ln>
                    <a:noFill/>
                  </a:ln>
                  <a:solidFill>
                    <a:srgbClr val="A6A6A6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[TCAD’18,Cheng+]</a:t>
              </a:r>
            </a:p>
            <a:p>
              <a:pPr marL="180473" marR="0" lvl="0" indent="-180473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800"/>
              </a:pPr>
              <a:r>
                <a: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CPU: 24-core 3.0 GHz Intel Xeon </a:t>
              </a:r>
            </a:p>
            <a:p>
              <a:pPr marL="180473" marR="0" lvl="0" indent="-180473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800"/>
              </a:pPr>
              <a:r>
                <a: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64GB memory allocated</a:t>
              </a:r>
            </a:p>
          </p:txBody>
        </p:sp>
      </p:grpSp>
      <p:grpSp>
        <p:nvGrpSpPr>
          <p:cNvPr id="328" name="Group"/>
          <p:cNvGrpSpPr/>
          <p:nvPr/>
        </p:nvGrpSpPr>
        <p:grpSpPr>
          <a:xfrm>
            <a:off x="798869" y="1065434"/>
            <a:ext cx="4051756" cy="1320053"/>
            <a:chOff x="0" y="0"/>
            <a:chExt cx="4051755" cy="1320052"/>
          </a:xfrm>
        </p:grpSpPr>
        <p:sp>
          <p:nvSpPr>
            <p:cNvPr id="326" name="Rounded Rectangle 22"/>
            <p:cNvSpPr/>
            <p:nvPr/>
          </p:nvSpPr>
          <p:spPr>
            <a:xfrm>
              <a:off x="0" y="0"/>
              <a:ext cx="4051756" cy="1320053"/>
            </a:xfrm>
            <a:prstGeom prst="roundRect">
              <a:avLst>
                <a:gd name="adj" fmla="val 9107"/>
              </a:avLst>
            </a:prstGeom>
            <a:noFill/>
            <a:ln w="25400" cap="flat">
              <a:solidFill>
                <a:srgbClr val="9452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100"/>
              </a:pPr>
              <a:endParaRPr kumimoji="0" sz="2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27" name="TextBox 23"/>
            <p:cNvSpPr txBox="1"/>
            <p:nvPr/>
          </p:nvSpPr>
          <p:spPr>
            <a:xfrm>
              <a:off x="50797" y="55506"/>
              <a:ext cx="3950161" cy="12090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 b="1">
                  <a:solidFill>
                    <a:srgbClr val="262673"/>
                  </a:solidFill>
                </a:defRPr>
              </a:pPr>
              <a:r>
                <a:rPr kumimoji="0" sz="1800" b="1" i="0" u="none" strike="noStrike" kern="0" cap="none" spc="0" normalizeH="0" baseline="0" noProof="0">
                  <a:ln>
                    <a:noFill/>
                  </a:ln>
                  <a:solidFill>
                    <a:srgbClr val="262673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DREAMPlace</a:t>
              </a:r>
              <a:endParaRPr kumimoji="0" sz="2100" b="1" i="0" u="none" strike="noStrike" kern="0" cap="none" spc="0" normalizeH="0" baseline="0" noProof="0">
                <a:ln>
                  <a:noFill/>
                </a:ln>
                <a:solidFill>
                  <a:srgbClr val="262673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  <a:p>
              <a:pPr marL="180473" marR="0" lvl="0" indent="-180473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800"/>
              </a:pPr>
              <a:r>
                <a: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CPU: Intel E5-2698 v4 @2.20GHz</a:t>
              </a:r>
            </a:p>
            <a:p>
              <a:pPr marL="180473" marR="0" lvl="0" indent="-180473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800"/>
              </a:pPr>
              <a:r>
                <a: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GPU: 1 NVIDIA Tesla V100</a:t>
              </a:r>
            </a:p>
            <a:p>
              <a:pPr marL="180473" marR="0" lvl="0" indent="-180473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100000"/>
                <a:buFontTx/>
                <a:buChar char="•"/>
                <a:tabLst/>
                <a:defRPr sz="1800"/>
              </a:pPr>
              <a:r>
                <a: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Single CPU thread was used</a:t>
              </a:r>
            </a:p>
          </p:txBody>
        </p:sp>
      </p:grpSp>
      <p:sp>
        <p:nvSpPr>
          <p:cNvPr id="329" name="TextBox 18"/>
          <p:cNvSpPr txBox="1"/>
          <p:nvPr/>
        </p:nvSpPr>
        <p:spPr>
          <a:xfrm>
            <a:off x="5383988" y="2000334"/>
            <a:ext cx="1295401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100" b="1">
                <a:solidFill>
                  <a:srgbClr val="303BAA"/>
                </a:solidFill>
              </a:defRPr>
            </a:pPr>
            <a:r>
              <a:rPr kumimoji="0" sz="2100" b="1" i="0" u="none" strike="noStrike" kern="0" cap="none" spc="0" normalizeH="0" baseline="0" noProof="0">
                <a:ln>
                  <a:noFill/>
                </a:ln>
                <a:solidFill>
                  <a:srgbClr val="303BA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34x</a:t>
            </a:r>
            <a:endParaRPr kumimoji="0" sz="2100" b="0" i="0" u="none" strike="noStrike" kern="0" cap="none" spc="0" normalizeH="0" baseline="0" noProof="0">
              <a:ln>
                <a:noFill/>
              </a:ln>
              <a:solidFill>
                <a:srgbClr val="303BAA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100" b="1">
                <a:solidFill>
                  <a:srgbClr val="303BAA"/>
                </a:solidFill>
              </a:defRPr>
            </a:pPr>
            <a:r>
              <a:rPr kumimoji="0" sz="2100" b="0" i="0" u="none" strike="noStrike" kern="0" cap="none" spc="0" normalizeH="0" baseline="0" noProof="0">
                <a:ln>
                  <a:noFill/>
                </a:ln>
                <a:solidFill>
                  <a:srgbClr val="303BA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speedup</a:t>
            </a:r>
          </a:p>
        </p:txBody>
      </p:sp>
      <p:sp>
        <p:nvSpPr>
          <p:cNvPr id="330" name="TextBox 24"/>
          <p:cNvSpPr txBox="1"/>
          <p:nvPr/>
        </p:nvSpPr>
        <p:spPr>
          <a:xfrm>
            <a:off x="5467965" y="4689004"/>
            <a:ext cx="1127446" cy="726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100" b="1">
                <a:solidFill>
                  <a:srgbClr val="303BAA"/>
                </a:solidFill>
              </a:defRPr>
            </a:pPr>
            <a:r>
              <a:rPr kumimoji="0" sz="2100" b="1" i="0" u="none" strike="noStrike" kern="0" cap="none" spc="0" normalizeH="0" baseline="0" noProof="0">
                <a:ln>
                  <a:noFill/>
                </a:ln>
                <a:solidFill>
                  <a:srgbClr val="303BA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43x</a:t>
            </a:r>
            <a:endParaRPr kumimoji="0" sz="2100" b="0" i="0" u="none" strike="noStrike" kern="0" cap="none" spc="0" normalizeH="0" baseline="0" noProof="0">
              <a:ln>
                <a:noFill/>
              </a:ln>
              <a:solidFill>
                <a:srgbClr val="303BAA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100" b="1">
                <a:solidFill>
                  <a:srgbClr val="303BAA"/>
                </a:solidFill>
              </a:defRPr>
            </a:pPr>
            <a:r>
              <a:rPr kumimoji="0" sz="2100" b="0" i="0" u="none" strike="noStrike" kern="0" cap="none" spc="0" normalizeH="0" baseline="0" noProof="0">
                <a:ln>
                  <a:noFill/>
                </a:ln>
                <a:solidFill>
                  <a:srgbClr val="303BA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speedup</a:t>
            </a:r>
          </a:p>
        </p:txBody>
      </p:sp>
      <p:grpSp>
        <p:nvGrpSpPr>
          <p:cNvPr id="333" name="Group"/>
          <p:cNvGrpSpPr/>
          <p:nvPr/>
        </p:nvGrpSpPr>
        <p:grpSpPr>
          <a:xfrm>
            <a:off x="8374867" y="3172330"/>
            <a:ext cx="2535823" cy="677028"/>
            <a:chOff x="0" y="0"/>
            <a:chExt cx="2535821" cy="677026"/>
          </a:xfrm>
        </p:grpSpPr>
        <p:sp>
          <p:nvSpPr>
            <p:cNvPr id="331" name="Rounded Rectangle 25"/>
            <p:cNvSpPr/>
            <p:nvPr/>
          </p:nvSpPr>
          <p:spPr>
            <a:xfrm>
              <a:off x="0" y="0"/>
              <a:ext cx="2535822" cy="677027"/>
            </a:xfrm>
            <a:prstGeom prst="roundRect">
              <a:avLst>
                <a:gd name="adj" fmla="val 10185"/>
              </a:avLst>
            </a:prstGeom>
            <a:solidFill>
              <a:srgbClr val="451560">
                <a:alpha val="80000"/>
              </a:srgbClr>
            </a:solidFill>
            <a:ln w="9525" cap="flat">
              <a:solidFill>
                <a:srgbClr val="011893">
                  <a:alpha val="60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100"/>
              </a:pPr>
              <a:endParaRPr kumimoji="0" sz="2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32" name="TextBox 26"/>
            <p:cNvSpPr txBox="1"/>
            <p:nvPr/>
          </p:nvSpPr>
          <p:spPr>
            <a:xfrm>
              <a:off x="0" y="13393"/>
              <a:ext cx="2535822" cy="650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8F8F8F">
                      <a:lumOff val="44000"/>
                    </a:srgbClr>
                  </a:solidFill>
                </a:defRPr>
              </a:pPr>
              <a:r>
                <a: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8F8F8F">
                      <a:lumOff val="44000"/>
                    </a:srgbClr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ISPD 2005 Benchmarks</a:t>
              </a:r>
            </a:p>
            <a:p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8F8F8F">
                      <a:lumOff val="44000"/>
                    </a:srgbClr>
                  </a:solidFill>
                </a:defRPr>
              </a:pPr>
              <a:r>
                <a: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8F8F8F">
                      <a:lumOff val="44000"/>
                    </a:srgbClr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200K~2M cells</a:t>
              </a:r>
            </a:p>
          </p:txBody>
        </p:sp>
      </p:grpSp>
      <p:grpSp>
        <p:nvGrpSpPr>
          <p:cNvPr id="336" name="Group"/>
          <p:cNvGrpSpPr/>
          <p:nvPr/>
        </p:nvGrpSpPr>
        <p:grpSpPr>
          <a:xfrm>
            <a:off x="8428175" y="5895567"/>
            <a:ext cx="2429208" cy="668820"/>
            <a:chOff x="0" y="0"/>
            <a:chExt cx="2429207" cy="668819"/>
          </a:xfrm>
        </p:grpSpPr>
        <p:sp>
          <p:nvSpPr>
            <p:cNvPr id="334" name="Rounded Rectangle 27"/>
            <p:cNvSpPr/>
            <p:nvPr/>
          </p:nvSpPr>
          <p:spPr>
            <a:xfrm>
              <a:off x="14035" y="0"/>
              <a:ext cx="2401138" cy="668820"/>
            </a:xfrm>
            <a:prstGeom prst="roundRect">
              <a:avLst>
                <a:gd name="adj" fmla="val 10185"/>
              </a:avLst>
            </a:prstGeom>
            <a:solidFill>
              <a:srgbClr val="451560">
                <a:alpha val="80000"/>
              </a:srgbClr>
            </a:solidFill>
            <a:ln w="9525" cap="flat">
              <a:solidFill>
                <a:srgbClr val="011893">
                  <a:alpha val="60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2100"/>
              </a:pPr>
              <a:endParaRPr kumimoji="0" sz="2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35" name="TextBox 28"/>
            <p:cNvSpPr txBox="1"/>
            <p:nvPr/>
          </p:nvSpPr>
          <p:spPr>
            <a:xfrm>
              <a:off x="0" y="9289"/>
              <a:ext cx="2429208" cy="6502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8F8F8F">
                      <a:lumOff val="44000"/>
                    </a:srgbClr>
                  </a:solidFill>
                </a:defRPr>
              </a:pPr>
              <a:r>
                <a: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8F8F8F">
                      <a:lumOff val="44000"/>
                    </a:srgbClr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Industrial Benchmarks</a:t>
              </a:r>
            </a:p>
            <a:p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8F8F8F">
                      <a:lumOff val="44000"/>
                    </a:srgbClr>
                  </a:solidFill>
                </a:defRPr>
              </a:pPr>
              <a:r>
                <a: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8F8F8F">
                      <a:lumOff val="44000"/>
                    </a:srgbClr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1M~10M cells</a:t>
              </a:r>
            </a:p>
          </p:txBody>
        </p:sp>
      </p:grpSp>
      <p:grpSp>
        <p:nvGrpSpPr>
          <p:cNvPr id="339" name="Group"/>
          <p:cNvGrpSpPr/>
          <p:nvPr/>
        </p:nvGrpSpPr>
        <p:grpSpPr>
          <a:xfrm>
            <a:off x="952280" y="5262922"/>
            <a:ext cx="3225327" cy="751397"/>
            <a:chOff x="0" y="0"/>
            <a:chExt cx="3225326" cy="751395"/>
          </a:xfrm>
        </p:grpSpPr>
        <p:sp>
          <p:nvSpPr>
            <p:cNvPr id="337" name="Rounded Rectangle 29"/>
            <p:cNvSpPr/>
            <p:nvPr/>
          </p:nvSpPr>
          <p:spPr>
            <a:xfrm>
              <a:off x="0" y="0"/>
              <a:ext cx="3225327" cy="751396"/>
            </a:xfrm>
            <a:prstGeom prst="roundRect">
              <a:avLst>
                <a:gd name="adj" fmla="val 12177"/>
              </a:avLst>
            </a:prstGeom>
            <a:solidFill>
              <a:srgbClr val="451560">
                <a:alpha val="80000"/>
              </a:srgbClr>
            </a:solidFill>
            <a:ln w="9525" cap="flat">
              <a:solidFill>
                <a:srgbClr val="011893">
                  <a:alpha val="60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38" name="TextBox 30"/>
            <p:cNvSpPr txBox="1"/>
            <p:nvPr/>
          </p:nvSpPr>
          <p:spPr>
            <a:xfrm>
              <a:off x="118192" y="12477"/>
              <a:ext cx="2988943" cy="72644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/>
            <a:p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8F8F8F">
                      <a:lumOff val="44000"/>
                    </a:srgbClr>
                  </a:solidFill>
                </a:defRPr>
              </a:pPr>
              <a:r>
                <a: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8F8F8F">
                      <a:lumOff val="44000"/>
                    </a:srgbClr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10M-cell design </a:t>
              </a:r>
            </a:p>
            <a:p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>
                  <a:solidFill>
                    <a:srgbClr val="8F8F8F">
                      <a:lumOff val="44000"/>
                    </a:srgbClr>
                  </a:solidFill>
                </a:defRPr>
              </a:pPr>
              <a:r>
                <a:rPr kumimoji="0" sz="1800" b="0" i="0" u="none" strike="noStrike" kern="0" cap="none" spc="0" normalizeH="0" baseline="0" noProof="0">
                  <a:ln>
                    <a:noFill/>
                  </a:ln>
                  <a:solidFill>
                    <a:srgbClr val="8F8F8F">
                      <a:lumOff val="44000"/>
                    </a:srgbClr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finishes within </a:t>
              </a:r>
              <a:r>
                <a:rPr kumimoji="0" sz="1800" b="1" i="0" u="none" strike="noStrike" kern="0" cap="none" spc="0" normalizeH="0" baseline="0" noProof="0">
                  <a:ln>
                    <a:noFill/>
                  </a:ln>
                  <a:solidFill>
                    <a:srgbClr val="8F8F8F">
                      <a:lumOff val="44000"/>
                    </a:srgbClr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5min c.f. 3h</a:t>
              </a:r>
            </a:p>
          </p:txBody>
        </p:sp>
      </p:grpSp>
      <p:grpSp>
        <p:nvGrpSpPr>
          <p:cNvPr id="342" name="Group"/>
          <p:cNvGrpSpPr/>
          <p:nvPr/>
        </p:nvGrpSpPr>
        <p:grpSpPr>
          <a:xfrm>
            <a:off x="952043" y="4478412"/>
            <a:ext cx="3225801" cy="528572"/>
            <a:chOff x="0" y="0"/>
            <a:chExt cx="3225800" cy="528570"/>
          </a:xfrm>
        </p:grpSpPr>
        <p:sp>
          <p:nvSpPr>
            <p:cNvPr id="340" name="Rounded Rectangle 31"/>
            <p:cNvSpPr/>
            <p:nvPr/>
          </p:nvSpPr>
          <p:spPr>
            <a:xfrm>
              <a:off x="0" y="0"/>
              <a:ext cx="3225800" cy="528571"/>
            </a:xfrm>
            <a:prstGeom prst="roundRect">
              <a:avLst>
                <a:gd name="adj" fmla="val 9062"/>
              </a:avLst>
            </a:prstGeom>
            <a:solidFill>
              <a:srgbClr val="451560">
                <a:alpha val="80000"/>
              </a:srgbClr>
            </a:solidFill>
            <a:ln w="9525" cap="flat">
              <a:solidFill>
                <a:srgbClr val="011893">
                  <a:alpha val="60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 sz="1800"/>
              </a:pPr>
              <a:endParaRPr kumimoji="0" sz="18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341" name="TextBox 32"/>
            <p:cNvSpPr txBox="1"/>
            <p:nvPr/>
          </p:nvSpPr>
          <p:spPr>
            <a:xfrm>
              <a:off x="218579" y="48092"/>
              <a:ext cx="2788642" cy="432387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5719" tIns="45719" rIns="45719" bIns="45719" numCol="1" anchor="ctr">
              <a:noAutofit/>
            </a:bodyPr>
            <a:lstStyle>
              <a:lvl1pPr algn="ctr">
                <a:defRPr sz="1800">
                  <a:solidFill>
                    <a:schemeClr val="accent3">
                      <a:lumOff val="44000"/>
                    </a:schemeClr>
                  </a:solidFill>
                </a:defRPr>
              </a:lvl1pPr>
            </a:lstStyle>
            <a:p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8F8F8F">
                      <a:lumOff val="44000"/>
                    </a:srgbClr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Same quality of results!</a:t>
              </a:r>
              <a:endParaRPr kumimoji="0" sz="2000" b="0" i="0" u="none" strike="noStrike" kern="0" cap="none" spc="0" normalizeH="0" baseline="0" noProof="0" dirty="0">
                <a:ln>
                  <a:noFill/>
                </a:ln>
                <a:solidFill>
                  <a:srgbClr val="8F8F8F">
                    <a:lumOff val="44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9965867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" grpId="0" animBg="1" advAuto="0"/>
      <p:bldP spid="318" grpId="0" animBg="1" advAuto="0"/>
      <p:bldP spid="319" grpId="0" animBg="1" advAuto="0"/>
      <p:bldP spid="320" grpId="0" animBg="1" advAuto="0"/>
      <p:bldP spid="329" grpId="0" animBg="1" advAuto="0"/>
      <p:bldP spid="330" grpId="0" animBg="1" advAuto="0"/>
      <p:bldP spid="333" grpId="0" animBg="1" advAuto="0"/>
      <p:bldP spid="336" grpId="0" animBg="1" advAuto="0"/>
      <p:bldP spid="339" grpId="0" animBg="1" advAuto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6" name="bigblue4-nofiller_SLD.gif" descr="bigblue4-nofiller_SLD.gif"/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667813" y="1881571"/>
            <a:ext cx="3322154" cy="3322154"/>
          </a:xfrm>
          <a:prstGeom prst="rect">
            <a:avLst/>
          </a:prstGeom>
          <a:ln w="12700">
            <a:miter lim="400000"/>
          </a:ln>
        </p:spPr>
      </p:pic>
      <p:sp>
        <p:nvSpPr>
          <p:cNvPr id="347" name="Bigblue4 (2M-Cell Design)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Bigblue4 (2M-Cell Design)</a:t>
            </a:r>
          </a:p>
        </p:txBody>
      </p:sp>
      <p:sp>
        <p:nvSpPr>
          <p:cNvPr id="34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349" name="smi_bigblue4.gif" descr="smi_bigblue4.gif"/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8443333" y="3264675"/>
            <a:ext cx="3810001" cy="2854961"/>
          </a:xfrm>
          <a:prstGeom prst="rect">
            <a:avLst/>
          </a:prstGeom>
          <a:ln w="12700">
            <a:miter lim="400000"/>
          </a:ln>
        </p:spPr>
      </p:pic>
      <p:pic>
        <p:nvPicPr>
          <p:cNvPr id="350" name="hpwl_bigblue4.gif" descr="hpwl_bigblue4.gif"/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4479865" y="3442302"/>
            <a:ext cx="3788485" cy="2838838"/>
          </a:xfrm>
          <a:prstGeom prst="rect">
            <a:avLst/>
          </a:prstGeom>
          <a:ln w="12700">
            <a:miter lim="400000"/>
          </a:ln>
        </p:spPr>
      </p:pic>
      <p:pic>
        <p:nvPicPr>
          <p:cNvPr id="351" name="density_map_SLD.gif" descr="density_map_SLD.gif"/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4796270" y="1088899"/>
            <a:ext cx="1905001" cy="190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52" name="potential_map_SLD.gif" descr="potential_map_SLD.gif"/>
          <p:cNvPicPr>
            <a:picLocks/>
          </p:cNvPicPr>
          <p:nvPr/>
        </p:nvPicPr>
        <p:blipFill>
          <a:blip r:embed="rId7"/>
          <a:stretch>
            <a:fillRect/>
          </a:stretch>
        </p:blipFill>
        <p:spPr>
          <a:xfrm>
            <a:off x="7382041" y="1088340"/>
            <a:ext cx="1905001" cy="19050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53" name="field_map_SLD.gif" descr="field_map_SLD.gif"/>
          <p:cNvPicPr>
            <a:picLocks/>
          </p:cNvPicPr>
          <p:nvPr/>
        </p:nvPicPr>
        <p:blipFill>
          <a:blip r:embed="rId8"/>
          <a:stretch>
            <a:fillRect/>
          </a:stretch>
        </p:blipFill>
        <p:spPr>
          <a:xfrm>
            <a:off x="9968929" y="1088340"/>
            <a:ext cx="1905001" cy="1905001"/>
          </a:xfrm>
          <a:prstGeom prst="rect">
            <a:avLst/>
          </a:prstGeom>
          <a:ln w="12700">
            <a:miter lim="400000"/>
          </a:ln>
        </p:spPr>
      </p:pic>
      <p:sp>
        <p:nvSpPr>
          <p:cNvPr id="354" name="Density Map"/>
          <p:cNvSpPr txBox="1"/>
          <p:nvPr/>
        </p:nvSpPr>
        <p:spPr>
          <a:xfrm>
            <a:off x="4990324" y="3060418"/>
            <a:ext cx="1515775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 anchor="ctr">
            <a:spAutoFit/>
          </a:bodyPr>
          <a:lstStyle>
            <a:lvl1pPr algn="ctr">
              <a:defRPr sz="2000"/>
            </a:lvl1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Density Map</a:t>
            </a:r>
          </a:p>
        </p:txBody>
      </p:sp>
      <p:sp>
        <p:nvSpPr>
          <p:cNvPr id="355" name="Potential Map"/>
          <p:cNvSpPr txBox="1"/>
          <p:nvPr/>
        </p:nvSpPr>
        <p:spPr>
          <a:xfrm>
            <a:off x="7506457" y="3060418"/>
            <a:ext cx="1657286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 anchor="ctr">
            <a:spAutoFit/>
          </a:bodyPr>
          <a:lstStyle>
            <a:lvl1pPr algn="ctr">
              <a:defRPr sz="2000"/>
            </a:lvl1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Potential Map</a:t>
            </a:r>
          </a:p>
        </p:txBody>
      </p:sp>
      <p:sp>
        <p:nvSpPr>
          <p:cNvPr id="356" name="Field Map"/>
          <p:cNvSpPr txBox="1"/>
          <p:nvPr/>
        </p:nvSpPr>
        <p:spPr>
          <a:xfrm>
            <a:off x="10312309" y="3060418"/>
            <a:ext cx="1219359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 anchor="ctr">
            <a:spAutoFit/>
          </a:bodyPr>
          <a:lstStyle>
            <a:lvl1pPr algn="ctr">
              <a:defRPr sz="2000"/>
            </a:lvl1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Field Map</a:t>
            </a:r>
          </a:p>
        </p:txBody>
      </p:sp>
      <p:sp>
        <p:nvSpPr>
          <p:cNvPr id="357" name="Placement Metrics"/>
          <p:cNvSpPr txBox="1"/>
          <p:nvPr/>
        </p:nvSpPr>
        <p:spPr>
          <a:xfrm>
            <a:off x="5277512" y="6161043"/>
            <a:ext cx="2193192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 anchor="ctr">
            <a:spAutoFit/>
          </a:bodyPr>
          <a:lstStyle>
            <a:lvl1pPr algn="ctr">
              <a:defRPr sz="2000"/>
            </a:lvl1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Placement Metrics</a:t>
            </a:r>
          </a:p>
        </p:txBody>
      </p:sp>
      <p:sp>
        <p:nvSpPr>
          <p:cNvPr id="358" name="GPU Usage on Titan Xp"/>
          <p:cNvSpPr txBox="1"/>
          <p:nvPr/>
        </p:nvSpPr>
        <p:spPr>
          <a:xfrm>
            <a:off x="8940749" y="6161043"/>
            <a:ext cx="2815169" cy="3962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 anchor="ctr">
            <a:spAutoFit/>
          </a:bodyPr>
          <a:lstStyle>
            <a:lvl1pPr algn="ctr">
              <a:defRPr sz="2000"/>
            </a:lvl1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0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GPU Usage on Titan Xp</a:t>
            </a:r>
          </a:p>
        </p:txBody>
      </p:sp>
    </p:spTree>
    <p:extLst>
      <p:ext uri="{BB962C8B-B14F-4D97-AF65-F5344CB8AC3E}">
        <p14:creationId xmlns:p14="http://schemas.microsoft.com/office/powerpoint/2010/main" val="2007413269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DREAMPlace Summa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DREAMPlace Summary</a:t>
            </a:r>
          </a:p>
        </p:txBody>
      </p:sp>
      <p:sp>
        <p:nvSpPr>
          <p:cNvPr id="3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64" name="✔︎Best Quality"/>
          <p:cNvSpPr/>
          <p:nvPr/>
        </p:nvSpPr>
        <p:spPr>
          <a:xfrm>
            <a:off x="2317126" y="1163445"/>
            <a:ext cx="2192649" cy="690564"/>
          </a:xfrm>
          <a:prstGeom prst="roundRect">
            <a:avLst>
              <a:gd name="adj" fmla="val 17931"/>
            </a:avLst>
          </a:prstGeom>
          <a:solidFill>
            <a:schemeClr val="accent2"/>
          </a:solidFill>
          <a:ln w="25400">
            <a:solidFill>
              <a:srgbClr val="252570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8F8F8F">
                    <a:lumOff val="44000"/>
                  </a:srgbClr>
                </a:solidFill>
              </a:defRPr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8F8F8F">
                    <a:lumOff val="44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✓ </a:t>
            </a:r>
            <a:r>
              <a: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8F8F8F">
                    <a:lumOff val="44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Best Quality</a:t>
            </a:r>
          </a:p>
        </p:txBody>
      </p:sp>
      <p:sp>
        <p:nvSpPr>
          <p:cNvPr id="365" name="✔︎Ultrafast"/>
          <p:cNvSpPr/>
          <p:nvPr/>
        </p:nvSpPr>
        <p:spPr>
          <a:xfrm>
            <a:off x="7602675" y="1163445"/>
            <a:ext cx="2192649" cy="690564"/>
          </a:xfrm>
          <a:prstGeom prst="roundRect">
            <a:avLst>
              <a:gd name="adj" fmla="val 18161"/>
            </a:avLst>
          </a:prstGeom>
          <a:solidFill>
            <a:schemeClr val="accent2"/>
          </a:solidFill>
          <a:ln w="25400">
            <a:solidFill>
              <a:srgbClr val="252570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8F8F8F">
                    <a:lumOff val="44000"/>
                  </a:srgbClr>
                </a:solidFill>
              </a:defRPr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8F8F8F">
                    <a:lumOff val="44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✓ </a:t>
            </a:r>
            <a:r>
              <a: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8F8F8F">
                    <a:lumOff val="44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Ultrafast</a:t>
            </a:r>
          </a:p>
        </p:txBody>
      </p:sp>
      <p:sp>
        <p:nvSpPr>
          <p:cNvPr id="366" name="✔︎Low Development Overhead"/>
          <p:cNvSpPr/>
          <p:nvPr/>
        </p:nvSpPr>
        <p:spPr>
          <a:xfrm>
            <a:off x="7427019" y="5294213"/>
            <a:ext cx="3412600" cy="981538"/>
          </a:xfrm>
          <a:prstGeom prst="roundRect">
            <a:avLst>
              <a:gd name="adj" fmla="val 16080"/>
            </a:avLst>
          </a:prstGeom>
          <a:solidFill>
            <a:schemeClr val="accent2"/>
          </a:solidFill>
          <a:ln w="25400">
            <a:solidFill>
              <a:srgbClr val="252570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8F8F8F">
                    <a:lumOff val="44000"/>
                  </a:srgbClr>
                </a:solidFill>
              </a:defRPr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8F8F8F">
                    <a:lumOff val="44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✓ </a:t>
            </a:r>
            <a:r>
              <a: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8F8F8F">
                    <a:lumOff val="44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Low Development Overhead</a:t>
            </a:r>
          </a:p>
        </p:txBody>
      </p:sp>
      <p:sp>
        <p:nvSpPr>
          <p:cNvPr id="367" name="✔︎Extensible"/>
          <p:cNvSpPr/>
          <p:nvPr/>
        </p:nvSpPr>
        <p:spPr>
          <a:xfrm>
            <a:off x="2317126" y="5439700"/>
            <a:ext cx="2192649" cy="690564"/>
          </a:xfrm>
          <a:prstGeom prst="roundRect">
            <a:avLst>
              <a:gd name="adj" fmla="val 18736"/>
            </a:avLst>
          </a:prstGeom>
          <a:solidFill>
            <a:schemeClr val="accent2"/>
          </a:solidFill>
          <a:ln w="25400">
            <a:solidFill>
              <a:srgbClr val="252570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>
                <a:solidFill>
                  <a:srgbClr val="8F8F8F">
                    <a:lumOff val="44000"/>
                  </a:srgbClr>
                </a:solidFill>
              </a:defRPr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8F8F8F">
                    <a:lumOff val="44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✓ </a:t>
            </a:r>
            <a:r>
              <a: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8F8F8F">
                    <a:lumOff val="44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Extensible</a:t>
            </a:r>
          </a:p>
        </p:txBody>
      </p:sp>
      <p:sp>
        <p:nvSpPr>
          <p:cNvPr id="368" name="Circle"/>
          <p:cNvSpPr/>
          <p:nvPr/>
        </p:nvSpPr>
        <p:spPr>
          <a:xfrm>
            <a:off x="3952020" y="2212589"/>
            <a:ext cx="342707" cy="34270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69" name="Circle"/>
          <p:cNvSpPr/>
          <p:nvPr/>
        </p:nvSpPr>
        <p:spPr>
          <a:xfrm>
            <a:off x="4296076" y="2661079"/>
            <a:ext cx="180450" cy="180450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70" name="Circle"/>
          <p:cNvSpPr/>
          <p:nvPr/>
        </p:nvSpPr>
        <p:spPr>
          <a:xfrm>
            <a:off x="4561607" y="2911218"/>
            <a:ext cx="94740" cy="94740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71" name="Circle"/>
          <p:cNvSpPr/>
          <p:nvPr/>
        </p:nvSpPr>
        <p:spPr>
          <a:xfrm>
            <a:off x="7929580" y="2212589"/>
            <a:ext cx="342707" cy="34270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72" name="Circle"/>
          <p:cNvSpPr/>
          <p:nvPr/>
        </p:nvSpPr>
        <p:spPr>
          <a:xfrm>
            <a:off x="7666652" y="2661079"/>
            <a:ext cx="180450" cy="180450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73" name="Circle"/>
          <p:cNvSpPr/>
          <p:nvPr/>
        </p:nvSpPr>
        <p:spPr>
          <a:xfrm>
            <a:off x="7484853" y="2911218"/>
            <a:ext cx="94740" cy="94740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74" name="Circle"/>
          <p:cNvSpPr/>
          <p:nvPr/>
        </p:nvSpPr>
        <p:spPr>
          <a:xfrm>
            <a:off x="7929580" y="4752205"/>
            <a:ext cx="342707" cy="34270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75" name="Circle"/>
          <p:cNvSpPr/>
          <p:nvPr/>
        </p:nvSpPr>
        <p:spPr>
          <a:xfrm>
            <a:off x="7666652" y="4526914"/>
            <a:ext cx="180450" cy="180450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76" name="Circle"/>
          <p:cNvSpPr/>
          <p:nvPr/>
        </p:nvSpPr>
        <p:spPr>
          <a:xfrm>
            <a:off x="7484853" y="4347228"/>
            <a:ext cx="94740" cy="94740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77" name="Circle"/>
          <p:cNvSpPr/>
          <p:nvPr/>
        </p:nvSpPr>
        <p:spPr>
          <a:xfrm>
            <a:off x="3868913" y="4763142"/>
            <a:ext cx="342707" cy="34270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78" name="Circle"/>
          <p:cNvSpPr/>
          <p:nvPr/>
        </p:nvSpPr>
        <p:spPr>
          <a:xfrm>
            <a:off x="4296076" y="4526914"/>
            <a:ext cx="180450" cy="180450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79" name="Circle"/>
          <p:cNvSpPr/>
          <p:nvPr/>
        </p:nvSpPr>
        <p:spPr>
          <a:xfrm>
            <a:off x="4571104" y="4347228"/>
            <a:ext cx="94740" cy="94740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80" name="Over 30x speedup…"/>
          <p:cNvSpPr txBox="1"/>
          <p:nvPr/>
        </p:nvSpPr>
        <p:spPr>
          <a:xfrm>
            <a:off x="8668337" y="2009389"/>
            <a:ext cx="2679612" cy="11963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Over 30x speedup</a:t>
            </a:r>
          </a:p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10M-cell design</a:t>
            </a:r>
          </a:p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3h➜5min</a:t>
            </a:r>
          </a:p>
        </p:txBody>
      </p:sp>
      <p:sp>
        <p:nvSpPr>
          <p:cNvPr id="381" name="Easy algorithm innovation…"/>
          <p:cNvSpPr txBox="1"/>
          <p:nvPr/>
        </p:nvSpPr>
        <p:spPr>
          <a:xfrm>
            <a:off x="189277" y="4509538"/>
            <a:ext cx="3678993" cy="82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Easy algorithm innovation</a:t>
            </a:r>
          </a:p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Acceleration innovation</a:t>
            </a:r>
          </a:p>
        </p:txBody>
      </p:sp>
      <p:sp>
        <p:nvSpPr>
          <p:cNvPr id="382" name="No quality degradation"/>
          <p:cNvSpPr txBox="1"/>
          <p:nvPr/>
        </p:nvSpPr>
        <p:spPr>
          <a:xfrm>
            <a:off x="629462" y="2009389"/>
            <a:ext cx="2501324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5719" rIns="45719">
            <a:spAutoFit/>
          </a:bodyPr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Match </a:t>
            </a:r>
            <a:r>
              <a:rPr kumimoji="0" lang="en-US" sz="2400" b="0" i="0" u="none" strike="noStrike" kern="0" cap="none" spc="0" normalizeH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state-of-the-art quality</a:t>
            </a:r>
            <a:endParaRPr kumimoji="0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83" name="Coding effort⬇︎"/>
          <p:cNvSpPr txBox="1"/>
          <p:nvPr/>
        </p:nvSpPr>
        <p:spPr>
          <a:xfrm>
            <a:off x="8318925" y="4347228"/>
            <a:ext cx="3551612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Coding effort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Leverage existing toolkits</a:t>
            </a:r>
            <a:endParaRPr kumimoji="0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84" name="DREAM"/>
          <p:cNvSpPr txBox="1"/>
          <p:nvPr/>
        </p:nvSpPr>
        <p:spPr>
          <a:xfrm>
            <a:off x="4945366" y="2940919"/>
            <a:ext cx="2301269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800">
                <a:solidFill>
                  <a:srgbClr val="303BAA"/>
                </a:solidFill>
                <a:latin typeface="Marker Felt"/>
                <a:ea typeface="Marker Felt"/>
                <a:cs typeface="Marker Felt"/>
                <a:sym typeface="Marker Felt"/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4800" b="0" i="0" u="none" strike="noStrike" kern="0" cap="none" spc="0" normalizeH="0" baseline="0" noProof="0" dirty="0">
                <a:ln>
                  <a:noFill/>
                </a:ln>
                <a:solidFill>
                  <a:srgbClr val="303BAA"/>
                </a:solidFill>
                <a:effectLst/>
                <a:uLnTx/>
                <a:uFillTx/>
                <a:latin typeface="Comic Sans MS" panose="030F0702030302020204" pitchFamily="66" charset="0"/>
                <a:sym typeface="Marker Felt"/>
              </a:rPr>
              <a:t>DREAM</a:t>
            </a:r>
          </a:p>
        </p:txBody>
      </p:sp>
      <p:sp>
        <p:nvSpPr>
          <p:cNvPr id="385" name="Comes True"/>
          <p:cNvSpPr txBox="1"/>
          <p:nvPr/>
        </p:nvSpPr>
        <p:spPr>
          <a:xfrm>
            <a:off x="4367483" y="3601742"/>
            <a:ext cx="3457035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800">
                <a:solidFill>
                  <a:srgbClr val="303BAA"/>
                </a:solidFill>
                <a:latin typeface="Marker Felt"/>
                <a:ea typeface="Marker Felt"/>
                <a:cs typeface="Marker Felt"/>
                <a:sym typeface="Marker Felt"/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48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anose="030F0702030302020204" pitchFamily="66" charset="0"/>
                <a:sym typeface="Marker Felt"/>
              </a:rPr>
              <a:t>Comes True</a:t>
            </a:r>
          </a:p>
        </p:txBody>
      </p:sp>
    </p:spTree>
    <p:extLst>
      <p:ext uri="{BB962C8B-B14F-4D97-AF65-F5344CB8AC3E}">
        <p14:creationId xmlns:p14="http://schemas.microsoft.com/office/powerpoint/2010/main" val="2133121498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3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5" fill="hold"/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3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3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3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3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1" fill="hold"/>
                                        <p:tgtEl>
                                          <p:spTgt spid="3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7" fill="hold"/>
                                        <p:tgtEl>
                                          <p:spTgt spid="3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0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3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7" fill="hold"/>
                                        <p:tgtEl>
                                          <p:spTgt spid="3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3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3" fill="hold"/>
                                        <p:tgtEl>
                                          <p:spTgt spid="3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6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1" dur="5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4" grpId="0" animBg="1" advAuto="0"/>
      <p:bldP spid="365" grpId="0" animBg="1" advAuto="0"/>
      <p:bldP spid="366" grpId="0" animBg="1" advAuto="0"/>
      <p:bldP spid="367" grpId="0" animBg="1" advAuto="0"/>
      <p:bldP spid="368" grpId="0" animBg="1" advAuto="0"/>
      <p:bldP spid="369" grpId="0" animBg="1" advAuto="0"/>
      <p:bldP spid="370" grpId="0" animBg="1" advAuto="0"/>
      <p:bldP spid="371" grpId="0" animBg="1" advAuto="0"/>
      <p:bldP spid="372" grpId="0" animBg="1" advAuto="0"/>
      <p:bldP spid="373" grpId="0" animBg="1" advAuto="0"/>
      <p:bldP spid="374" grpId="0" animBg="1" advAuto="0"/>
      <p:bldP spid="375" grpId="0" animBg="1" advAuto="0"/>
      <p:bldP spid="376" grpId="0" animBg="1" advAuto="0"/>
      <p:bldP spid="377" grpId="0" animBg="1" advAuto="0"/>
      <p:bldP spid="378" grpId="0" animBg="1" advAuto="0"/>
      <p:bldP spid="379" grpId="0" animBg="1" advAuto="0"/>
      <p:bldP spid="380" grpId="0" animBg="1" advAuto="0"/>
      <p:bldP spid="381" grpId="0" animBg="1" advAuto="0"/>
      <p:bldP spid="382" grpId="0" animBg="1" advAuto="0"/>
      <p:bldP spid="383" grpId="0" animBg="1" advAuto="0"/>
      <p:bldP spid="385" grpId="0" animBg="1" advAuto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DREAMPlace Summary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Future Directions</a:t>
            </a:r>
            <a:endParaRPr dirty="0"/>
          </a:p>
        </p:txBody>
      </p:sp>
      <p:sp>
        <p:nvSpPr>
          <p:cNvPr id="39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92" name="New Solvers"/>
          <p:cNvSpPr/>
          <p:nvPr/>
        </p:nvSpPr>
        <p:spPr>
          <a:xfrm>
            <a:off x="2317126" y="1163445"/>
            <a:ext cx="2192649" cy="690564"/>
          </a:xfrm>
          <a:prstGeom prst="roundRect">
            <a:avLst>
              <a:gd name="adj" fmla="val 17931"/>
            </a:avLst>
          </a:prstGeom>
          <a:solidFill>
            <a:schemeClr val="accent2"/>
          </a:solidFill>
          <a:ln w="25400">
            <a:solidFill>
              <a:srgbClr val="252570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F8F8F">
                    <a:lumOff val="44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New Solvers</a:t>
            </a:r>
          </a:p>
        </p:txBody>
      </p:sp>
      <p:sp>
        <p:nvSpPr>
          <p:cNvPr id="393" name="New Objectives"/>
          <p:cNvSpPr/>
          <p:nvPr/>
        </p:nvSpPr>
        <p:spPr>
          <a:xfrm>
            <a:off x="7602675" y="1163445"/>
            <a:ext cx="2882901" cy="690564"/>
          </a:xfrm>
          <a:prstGeom prst="roundRect">
            <a:avLst>
              <a:gd name="adj" fmla="val 18161"/>
            </a:avLst>
          </a:prstGeom>
          <a:solidFill>
            <a:schemeClr val="accent2"/>
          </a:solidFill>
          <a:ln w="25400">
            <a:solidFill>
              <a:srgbClr val="252570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F8F8F">
                    <a:lumOff val="44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New Objectives</a:t>
            </a:r>
          </a:p>
        </p:txBody>
      </p:sp>
      <p:sp>
        <p:nvSpPr>
          <p:cNvPr id="394" name="Applicable to Other CAD Problems"/>
          <p:cNvSpPr/>
          <p:nvPr/>
        </p:nvSpPr>
        <p:spPr>
          <a:xfrm>
            <a:off x="1432620" y="5311146"/>
            <a:ext cx="3412599" cy="981538"/>
          </a:xfrm>
          <a:prstGeom prst="roundRect">
            <a:avLst>
              <a:gd name="adj" fmla="val 16080"/>
            </a:avLst>
          </a:prstGeom>
          <a:solidFill>
            <a:schemeClr val="accent2"/>
          </a:solidFill>
          <a:ln w="25400">
            <a:solidFill>
              <a:srgbClr val="252570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F8F8F">
                    <a:lumOff val="44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Applicable to Other CAD Problems</a:t>
            </a:r>
          </a:p>
        </p:txBody>
      </p:sp>
      <p:sp>
        <p:nvSpPr>
          <p:cNvPr id="395" name="New Accelerations"/>
          <p:cNvSpPr/>
          <p:nvPr/>
        </p:nvSpPr>
        <p:spPr>
          <a:xfrm>
            <a:off x="7600403" y="5456633"/>
            <a:ext cx="2887445" cy="690564"/>
          </a:xfrm>
          <a:prstGeom prst="roundRect">
            <a:avLst>
              <a:gd name="adj" fmla="val 18736"/>
            </a:avLst>
          </a:prstGeom>
          <a:solidFill>
            <a:schemeClr val="accent2"/>
          </a:solidFill>
          <a:ln w="25400">
            <a:solidFill>
              <a:srgbClr val="252570"/>
            </a:solidFill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 anchor="ctr"/>
          <a:lstStyle>
            <a:lvl1pPr algn="ctr">
              <a:defRPr>
                <a:solidFill>
                  <a:schemeClr val="accent3">
                    <a:lumOff val="44000"/>
                  </a:schemeClr>
                </a:solidFill>
              </a:defRPr>
            </a:lvl1pPr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8F8F8F">
                    <a:lumOff val="44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New Accelerations</a:t>
            </a:r>
          </a:p>
        </p:txBody>
      </p:sp>
      <p:sp>
        <p:nvSpPr>
          <p:cNvPr id="396" name="Circle"/>
          <p:cNvSpPr/>
          <p:nvPr/>
        </p:nvSpPr>
        <p:spPr>
          <a:xfrm>
            <a:off x="3952020" y="2212589"/>
            <a:ext cx="342707" cy="34270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97" name="Circle"/>
          <p:cNvSpPr/>
          <p:nvPr/>
        </p:nvSpPr>
        <p:spPr>
          <a:xfrm>
            <a:off x="4296076" y="2661079"/>
            <a:ext cx="180450" cy="180450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98" name="Circle"/>
          <p:cNvSpPr/>
          <p:nvPr/>
        </p:nvSpPr>
        <p:spPr>
          <a:xfrm>
            <a:off x="4561607" y="2911218"/>
            <a:ext cx="94740" cy="94740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399" name="Circle"/>
          <p:cNvSpPr/>
          <p:nvPr/>
        </p:nvSpPr>
        <p:spPr>
          <a:xfrm>
            <a:off x="7929580" y="2212589"/>
            <a:ext cx="342707" cy="34270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00" name="Circle"/>
          <p:cNvSpPr/>
          <p:nvPr/>
        </p:nvSpPr>
        <p:spPr>
          <a:xfrm>
            <a:off x="7666652" y="2661079"/>
            <a:ext cx="180451" cy="180450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01" name="Circle"/>
          <p:cNvSpPr/>
          <p:nvPr/>
        </p:nvSpPr>
        <p:spPr>
          <a:xfrm>
            <a:off x="7484853" y="2911218"/>
            <a:ext cx="94740" cy="94740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02" name="Circle"/>
          <p:cNvSpPr/>
          <p:nvPr/>
        </p:nvSpPr>
        <p:spPr>
          <a:xfrm>
            <a:off x="7929580" y="4752205"/>
            <a:ext cx="342707" cy="34270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03" name="Circle"/>
          <p:cNvSpPr/>
          <p:nvPr/>
        </p:nvSpPr>
        <p:spPr>
          <a:xfrm>
            <a:off x="7666652" y="4526914"/>
            <a:ext cx="180451" cy="180450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04" name="Circle"/>
          <p:cNvSpPr/>
          <p:nvPr/>
        </p:nvSpPr>
        <p:spPr>
          <a:xfrm>
            <a:off x="7484853" y="4347228"/>
            <a:ext cx="94740" cy="94740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05" name="Circle"/>
          <p:cNvSpPr/>
          <p:nvPr/>
        </p:nvSpPr>
        <p:spPr>
          <a:xfrm>
            <a:off x="3868913" y="4763142"/>
            <a:ext cx="342707" cy="342707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06" name="Circle"/>
          <p:cNvSpPr/>
          <p:nvPr/>
        </p:nvSpPr>
        <p:spPr>
          <a:xfrm>
            <a:off x="4296076" y="4526914"/>
            <a:ext cx="180450" cy="180450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07" name="Circle"/>
          <p:cNvSpPr/>
          <p:nvPr/>
        </p:nvSpPr>
        <p:spPr>
          <a:xfrm>
            <a:off x="4571104" y="4347228"/>
            <a:ext cx="94740" cy="94740"/>
          </a:xfrm>
          <a:prstGeom prst="ellipse">
            <a:avLst/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08" name="Routability, timing, etc."/>
          <p:cNvSpPr txBox="1"/>
          <p:nvPr/>
        </p:nvSpPr>
        <p:spPr>
          <a:xfrm>
            <a:off x="8761744" y="2009389"/>
            <a:ext cx="3147825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Routability, timing, etc.</a:t>
            </a:r>
          </a:p>
        </p:txBody>
      </p:sp>
      <p:sp>
        <p:nvSpPr>
          <p:cNvPr id="409" name="Gate sizing,…"/>
          <p:cNvSpPr txBox="1"/>
          <p:nvPr/>
        </p:nvSpPr>
        <p:spPr>
          <a:xfrm>
            <a:off x="844383" y="4018969"/>
            <a:ext cx="2028758" cy="120032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Gate sizing, </a:t>
            </a:r>
          </a:p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floorplanning</a:t>
            </a:r>
            <a:r>
              <a: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, </a:t>
            </a:r>
          </a:p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…</a:t>
            </a:r>
          </a:p>
        </p:txBody>
      </p:sp>
      <p:sp>
        <p:nvSpPr>
          <p:cNvPr id="410" name="SGD, ADAM, etc."/>
          <p:cNvSpPr txBox="1"/>
          <p:nvPr/>
        </p:nvSpPr>
        <p:spPr>
          <a:xfrm>
            <a:off x="629461" y="2009389"/>
            <a:ext cx="2458602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SGD, ADAM, etc.</a:t>
            </a:r>
          </a:p>
        </p:txBody>
      </p:sp>
      <p:sp>
        <p:nvSpPr>
          <p:cNvPr id="411" name="Multi-GPU,…"/>
          <p:cNvSpPr txBox="1"/>
          <p:nvPr/>
        </p:nvSpPr>
        <p:spPr>
          <a:xfrm>
            <a:off x="8411725" y="3834819"/>
            <a:ext cx="3170745" cy="1564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Multi-GPU,</a:t>
            </a:r>
          </a:p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distributed computing,</a:t>
            </a:r>
          </a:p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mixed precision, </a:t>
            </a:r>
          </a:p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…</a:t>
            </a:r>
          </a:p>
        </p:txBody>
      </p:sp>
      <p:sp>
        <p:nvSpPr>
          <p:cNvPr id="412" name="DREAM"/>
          <p:cNvSpPr txBox="1"/>
          <p:nvPr/>
        </p:nvSpPr>
        <p:spPr>
          <a:xfrm>
            <a:off x="4945366" y="2940919"/>
            <a:ext cx="2301269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800">
                <a:solidFill>
                  <a:srgbClr val="303BAA"/>
                </a:solidFill>
                <a:latin typeface="Marker Felt"/>
                <a:ea typeface="Marker Felt"/>
                <a:cs typeface="Marker Felt"/>
                <a:sym typeface="Marker Felt"/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4800" b="0" i="0" u="none" strike="noStrike" kern="0" cap="none" spc="0" normalizeH="0" baseline="0" noProof="0" dirty="0">
                <a:ln>
                  <a:noFill/>
                </a:ln>
                <a:solidFill>
                  <a:srgbClr val="303BAA"/>
                </a:solidFill>
                <a:effectLst/>
                <a:uLnTx/>
                <a:uFillTx/>
                <a:latin typeface="Comic Sans MS" panose="030F0702030302020204" pitchFamily="66" charset="0"/>
                <a:sym typeface="Marker Felt"/>
              </a:rPr>
              <a:t>DREAM</a:t>
            </a:r>
          </a:p>
        </p:txBody>
      </p:sp>
      <p:sp>
        <p:nvSpPr>
          <p:cNvPr id="413" name="More"/>
          <p:cNvSpPr txBox="1"/>
          <p:nvPr/>
        </p:nvSpPr>
        <p:spPr>
          <a:xfrm>
            <a:off x="4878358" y="3610971"/>
            <a:ext cx="2424701" cy="83099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4800">
                <a:solidFill>
                  <a:srgbClr val="303BAA"/>
                </a:solidFill>
                <a:latin typeface="Marker Felt"/>
                <a:ea typeface="Marker Felt"/>
                <a:cs typeface="Marker Felt"/>
                <a:sym typeface="Marker Felt"/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8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anose="030F0702030302020204" pitchFamily="66" charset="0"/>
                <a:sym typeface="Marker Felt"/>
              </a:rPr>
              <a:t>BIGGER</a:t>
            </a:r>
            <a:endParaRPr kumimoji="0" sz="48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mic Sans MS" panose="030F0702030302020204" pitchFamily="66" charset="0"/>
              <a:sym typeface="Marker Felt"/>
            </a:endParaRPr>
          </a:p>
        </p:txBody>
      </p:sp>
    </p:spTree>
    <p:extLst>
      <p:ext uri="{BB962C8B-B14F-4D97-AF65-F5344CB8AC3E}">
        <p14:creationId xmlns:p14="http://schemas.microsoft.com/office/powerpoint/2010/main" val="3987453763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4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3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3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3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4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3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4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3" fill="hold"/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4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9" fill="hold"/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3" fill="hold"/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4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9" fill="hold"/>
                                        <p:tgtEl>
                                          <p:spTgt spid="4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4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5" fill="hold"/>
                                        <p:tgtEl>
                                          <p:spTgt spid="4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2" grpId="0" animBg="1" advAuto="0"/>
      <p:bldP spid="393" grpId="0" animBg="1" advAuto="0"/>
      <p:bldP spid="394" grpId="0" animBg="1" advAuto="0"/>
      <p:bldP spid="395" grpId="0" animBg="1" advAuto="0"/>
      <p:bldP spid="396" grpId="0" animBg="1" advAuto="0"/>
      <p:bldP spid="397" grpId="0" animBg="1" advAuto="0"/>
      <p:bldP spid="398" grpId="0" animBg="1" advAuto="0"/>
      <p:bldP spid="399" grpId="0" animBg="1" advAuto="0"/>
      <p:bldP spid="400" grpId="0" animBg="1" advAuto="0"/>
      <p:bldP spid="401" grpId="0" animBg="1" advAuto="0"/>
      <p:bldP spid="402" grpId="0" animBg="1" advAuto="0"/>
      <p:bldP spid="403" grpId="0" animBg="1" advAuto="0"/>
      <p:bldP spid="404" grpId="0" animBg="1" advAuto="0"/>
      <p:bldP spid="405" grpId="0" animBg="1" advAuto="0"/>
      <p:bldP spid="406" grpId="0" animBg="1" advAuto="0"/>
      <p:bldP spid="407" grpId="0" animBg="1" advAuto="0"/>
      <p:bldP spid="408" grpId="0" animBg="1" advAuto="0"/>
      <p:bldP spid="409" grpId="0" animBg="1" advAuto="0"/>
      <p:bldP spid="410" grpId="0" animBg="1" advAuto="0"/>
      <p:bldP spid="411" grpId="0" animBg="1" advAuto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419" name="Code release: https://github.com/limbo018/DREAMPlace"/>
          <p:cNvSpPr txBox="1"/>
          <p:nvPr/>
        </p:nvSpPr>
        <p:spPr>
          <a:xfrm>
            <a:off x="2172835" y="5986943"/>
            <a:ext cx="7846329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Code release</a:t>
            </a:r>
            <a:r>
              <a: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: </a:t>
            </a:r>
            <a:r>
              <a:rPr kumimoji="0" sz="2400" b="0" i="0" u="sng" strike="noStrike" kern="0" cap="none" spc="0" normalizeH="0" baseline="0" noProof="0" dirty="0">
                <a:ln>
                  <a:noFill/>
                </a:ln>
                <a:solidFill>
                  <a:srgbClr val="009999"/>
                </a:solidFill>
                <a:effectLst/>
                <a:uLnTx/>
                <a:uFill>
                  <a:solidFill>
                    <a:srgbClr val="009999"/>
                  </a:solidFill>
                </a:uFill>
                <a:latin typeface="Arial"/>
                <a:cs typeface="Arial"/>
                <a:sym typeface="Arial"/>
                <a:hlinkClick r:id="rId2"/>
              </a:rPr>
              <a:t>https://github.com/limbo018/DREAMPlace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1B663B-D265-C844-94CE-316E16636F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57114" y="3502660"/>
            <a:ext cx="2477770" cy="2477770"/>
          </a:xfrm>
          <a:prstGeom prst="rect">
            <a:avLst/>
          </a:prstGeom>
        </p:spPr>
      </p:pic>
      <p:sp>
        <p:nvSpPr>
          <p:cNvPr id="418" name="Thank you!…"/>
          <p:cNvSpPr txBox="1"/>
          <p:nvPr/>
        </p:nvSpPr>
        <p:spPr>
          <a:xfrm>
            <a:off x="2766870" y="2041841"/>
            <a:ext cx="6658258" cy="13741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 anchor="ctr">
            <a:spAutoFit/>
          </a:bodyPr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5600" b="1" i="1">
                <a:solidFill>
                  <a:srgbClr val="531B93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kumimoji="0" sz="5600" b="1" i="1" u="none" strike="noStrike" kern="0" cap="none" spc="0" normalizeH="0" baseline="0" noProof="0">
                <a:ln>
                  <a:noFill/>
                </a:ln>
                <a:solidFill>
                  <a:srgbClr val="531B93"/>
                </a:solidFill>
                <a:effectLst/>
                <a:uLnTx/>
                <a:uFillTx/>
                <a:latin typeface="Helvetica"/>
                <a:sym typeface="Helvetica"/>
              </a:rPr>
              <a:t>Thank you!</a:t>
            </a:r>
          </a:p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800" b="1">
                <a:solidFill>
                  <a:srgbClr val="531B93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 kumimoji="0" sz="2800" b="1" i="0" u="none" strike="noStrike" kern="0" cap="none" spc="0" normalizeH="0" baseline="0" noProof="0">
                <a:ln>
                  <a:noFill/>
                </a:ln>
                <a:solidFill>
                  <a:srgbClr val="531B93"/>
                </a:solidFill>
                <a:effectLst/>
                <a:uLnTx/>
                <a:uFillTx/>
                <a:latin typeface="Helvetica"/>
                <a:sym typeface="Helvetica"/>
              </a:rPr>
              <a:t>Welcome to my poster for more details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9E12475-662A-CE4D-B7A7-8B5BEA68219D}"/>
              </a:ext>
            </a:extLst>
          </p:cNvPr>
          <p:cNvSpPr txBox="1"/>
          <p:nvPr/>
        </p:nvSpPr>
        <p:spPr>
          <a:xfrm>
            <a:off x="506651" y="884426"/>
            <a:ext cx="11178699" cy="76943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hangingPunct="0"/>
            <a:r>
              <a:rPr lang="en-US" sz="4400" b="1" dirty="0">
                <a:solidFill>
                  <a:srgbClr val="C00000"/>
                </a:solidFill>
                <a:latin typeface="Comic Sans MS" panose="030F0902030302020204" pitchFamily="66" charset="0"/>
                <a:cs typeface="Apple Chancery" panose="03020702040506060504" pitchFamily="66" charset="-79"/>
              </a:rPr>
              <a:t>Yesterday's dreams are today's science</a:t>
            </a:r>
            <a:endParaRPr kumimoji="0" lang="en-US" sz="4400" b="1" i="0" u="none" strike="noStrike" cap="none" spc="0" normalizeH="0" baseline="0" dirty="0">
              <a:ln>
                <a:noFill/>
              </a:ln>
              <a:solidFill>
                <a:srgbClr val="C00000"/>
              </a:solidFill>
              <a:effectLst/>
              <a:uFillTx/>
              <a:latin typeface="Comic Sans MS" panose="030F0902030302020204" pitchFamily="66" charset="0"/>
              <a:cs typeface="Apple Chancery" panose="03020702040506060504" pitchFamily="66" charset="-79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77085107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 65">
            <a:extLst>
              <a:ext uri="{FF2B5EF4-FFF2-40B4-BE49-F238E27FC236}">
                <a16:creationId xmlns:a16="http://schemas.microsoft.com/office/drawing/2014/main" id="{B0FAFE88-C16B-814F-A573-C4E675FFA76D}"/>
              </a:ext>
            </a:extLst>
          </p:cNvPr>
          <p:cNvSpPr>
            <a:spLocks noChangeAspect="1"/>
          </p:cNvSpPr>
          <p:nvPr/>
        </p:nvSpPr>
        <p:spPr>
          <a:xfrm rot="166543">
            <a:off x="8533835" y="985798"/>
            <a:ext cx="3386337" cy="3148778"/>
          </a:xfrm>
          <a:custGeom>
            <a:avLst/>
            <a:gdLst>
              <a:gd name="connsiteX0" fmla="*/ 414098 w 3386337"/>
              <a:gd name="connsiteY0" fmla="*/ 1032084 h 3148778"/>
              <a:gd name="connsiteX1" fmla="*/ 673983 w 3386337"/>
              <a:gd name="connsiteY1" fmla="*/ 1396617 h 3148778"/>
              <a:gd name="connsiteX2" fmla="*/ 528104 w 3386337"/>
              <a:gd name="connsiteY2" fmla="*/ 1354542 h 3148778"/>
              <a:gd name="connsiteX3" fmla="*/ 513400 w 3386337"/>
              <a:gd name="connsiteY3" fmla="*/ 1450885 h 3148778"/>
              <a:gd name="connsiteX4" fmla="*/ 507164 w 3386337"/>
              <a:gd name="connsiteY4" fmla="*/ 1574389 h 3148778"/>
              <a:gd name="connsiteX5" fmla="*/ 1715098 w 3386337"/>
              <a:gd name="connsiteY5" fmla="*/ 2782323 h 3148778"/>
              <a:gd name="connsiteX6" fmla="*/ 2777241 w 3386337"/>
              <a:gd name="connsiteY6" fmla="*/ 2150162 h 3148778"/>
              <a:gd name="connsiteX7" fmla="*/ 2821776 w 3386337"/>
              <a:gd name="connsiteY7" fmla="*/ 2057713 h 3148778"/>
              <a:gd name="connsiteX8" fmla="*/ 2949820 w 3386337"/>
              <a:gd name="connsiteY8" fmla="*/ 2229025 h 3148778"/>
              <a:gd name="connsiteX9" fmla="*/ 3188706 w 3386337"/>
              <a:gd name="connsiteY9" fmla="*/ 2124530 h 3148778"/>
              <a:gd name="connsiteX10" fmla="*/ 3165764 w 3386337"/>
              <a:gd name="connsiteY10" fmla="*/ 2187212 h 3148778"/>
              <a:gd name="connsiteX11" fmla="*/ 1715098 w 3386337"/>
              <a:gd name="connsiteY11" fmla="*/ 3148778 h 3148778"/>
              <a:gd name="connsiteX12" fmla="*/ 140709 w 3386337"/>
              <a:gd name="connsiteY12" fmla="*/ 1574389 h 3148778"/>
              <a:gd name="connsiteX13" fmla="*/ 172695 w 3386337"/>
              <a:gd name="connsiteY13" fmla="*/ 1257095 h 3148778"/>
              <a:gd name="connsiteX14" fmla="*/ 173907 w 3386337"/>
              <a:gd name="connsiteY14" fmla="*/ 1252382 h 3148778"/>
              <a:gd name="connsiteX15" fmla="*/ 0 w 3386337"/>
              <a:gd name="connsiteY15" fmla="*/ 1202223 h 3148778"/>
              <a:gd name="connsiteX16" fmla="*/ 1715098 w 3386337"/>
              <a:gd name="connsiteY16" fmla="*/ 0 h 3148778"/>
              <a:gd name="connsiteX17" fmla="*/ 3289487 w 3386337"/>
              <a:gd name="connsiteY17" fmla="*/ 1574389 h 3148778"/>
              <a:gd name="connsiteX18" fmla="*/ 3257501 w 3386337"/>
              <a:gd name="connsiteY18" fmla="*/ 1891683 h 3148778"/>
              <a:gd name="connsiteX19" fmla="*/ 3241911 w 3386337"/>
              <a:gd name="connsiteY19" fmla="*/ 1952315 h 3148778"/>
              <a:gd name="connsiteX20" fmla="*/ 3386337 w 3386337"/>
              <a:gd name="connsiteY20" fmla="*/ 1990472 h 3148778"/>
              <a:gd name="connsiteX21" fmla="*/ 2976173 w 3386337"/>
              <a:gd name="connsiteY21" fmla="*/ 2169889 h 3148778"/>
              <a:gd name="connsiteX22" fmla="*/ 2708150 w 3386337"/>
              <a:gd name="connsiteY22" fmla="*/ 1811298 h 3148778"/>
              <a:gd name="connsiteX23" fmla="*/ 2887956 w 3386337"/>
              <a:gd name="connsiteY23" fmla="*/ 1858802 h 3148778"/>
              <a:gd name="connsiteX24" fmla="*/ 2898491 w 3386337"/>
              <a:gd name="connsiteY24" fmla="*/ 1817830 h 3148778"/>
              <a:gd name="connsiteX25" fmla="*/ 2923032 w 3386337"/>
              <a:gd name="connsiteY25" fmla="*/ 1574389 h 3148778"/>
              <a:gd name="connsiteX26" fmla="*/ 1715098 w 3386337"/>
              <a:gd name="connsiteY26" fmla="*/ 366455 h 3148778"/>
              <a:gd name="connsiteX27" fmla="*/ 602089 w 3386337"/>
              <a:gd name="connsiteY27" fmla="*/ 1104207 h 3148778"/>
              <a:gd name="connsiteX28" fmla="*/ 574609 w 3386337"/>
              <a:gd name="connsiteY28" fmla="*/ 1179289 h 3148778"/>
              <a:gd name="connsiteX29" fmla="*/ 430549 w 3386337"/>
              <a:gd name="connsiteY29" fmla="*/ 977220 h 3148778"/>
              <a:gd name="connsiteX30" fmla="*/ 228287 w 3386337"/>
              <a:gd name="connsiteY30" fmla="*/ 1060323 h 3148778"/>
              <a:gd name="connsiteX31" fmla="*/ 264432 w 3386337"/>
              <a:gd name="connsiteY31" fmla="*/ 961566 h 3148778"/>
              <a:gd name="connsiteX32" fmla="*/ 1715098 w 3386337"/>
              <a:gd name="connsiteY32" fmla="*/ 0 h 31487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</a:cxnLst>
            <a:rect l="l" t="t" r="r" b="b"/>
            <a:pathLst>
              <a:path w="3386337" h="3148778">
                <a:moveTo>
                  <a:pt x="414098" y="1032084"/>
                </a:moveTo>
                <a:lnTo>
                  <a:pt x="673983" y="1396617"/>
                </a:lnTo>
                <a:lnTo>
                  <a:pt x="528104" y="1354542"/>
                </a:lnTo>
                <a:lnTo>
                  <a:pt x="513400" y="1450885"/>
                </a:lnTo>
                <a:cubicBezTo>
                  <a:pt x="509277" y="1491492"/>
                  <a:pt x="507164" y="1532694"/>
                  <a:pt x="507164" y="1574389"/>
                </a:cubicBezTo>
                <a:cubicBezTo>
                  <a:pt x="507164" y="2241513"/>
                  <a:pt x="1047974" y="2782323"/>
                  <a:pt x="1715098" y="2782323"/>
                </a:cubicBezTo>
                <a:cubicBezTo>
                  <a:pt x="2173746" y="2782323"/>
                  <a:pt x="2572690" y="2526706"/>
                  <a:pt x="2777241" y="2150162"/>
                </a:cubicBezTo>
                <a:lnTo>
                  <a:pt x="2821776" y="2057713"/>
                </a:lnTo>
                <a:lnTo>
                  <a:pt x="2949820" y="2229025"/>
                </a:lnTo>
                <a:lnTo>
                  <a:pt x="3188706" y="2124530"/>
                </a:lnTo>
                <a:lnTo>
                  <a:pt x="3165764" y="2187212"/>
                </a:lnTo>
                <a:cubicBezTo>
                  <a:pt x="2926758" y="2752284"/>
                  <a:pt x="2367231" y="3148778"/>
                  <a:pt x="1715098" y="3148778"/>
                </a:cubicBezTo>
                <a:cubicBezTo>
                  <a:pt x="845587" y="3148778"/>
                  <a:pt x="140709" y="2443900"/>
                  <a:pt x="140709" y="1574389"/>
                </a:cubicBezTo>
                <a:cubicBezTo>
                  <a:pt x="140709" y="1465700"/>
                  <a:pt x="151723" y="1359584"/>
                  <a:pt x="172695" y="1257095"/>
                </a:cubicBezTo>
                <a:lnTo>
                  <a:pt x="173907" y="1252382"/>
                </a:lnTo>
                <a:lnTo>
                  <a:pt x="0" y="1202223"/>
                </a:lnTo>
                <a:close/>
                <a:moveTo>
                  <a:pt x="1715098" y="0"/>
                </a:moveTo>
                <a:cubicBezTo>
                  <a:pt x="2584609" y="0"/>
                  <a:pt x="3289487" y="704878"/>
                  <a:pt x="3289487" y="1574389"/>
                </a:cubicBezTo>
                <a:cubicBezTo>
                  <a:pt x="3289487" y="1683078"/>
                  <a:pt x="3278473" y="1789194"/>
                  <a:pt x="3257501" y="1891683"/>
                </a:cubicBezTo>
                <a:lnTo>
                  <a:pt x="3241911" y="1952315"/>
                </a:lnTo>
                <a:lnTo>
                  <a:pt x="3386337" y="1990472"/>
                </a:lnTo>
                <a:lnTo>
                  <a:pt x="2976173" y="2169889"/>
                </a:lnTo>
                <a:lnTo>
                  <a:pt x="2708150" y="1811298"/>
                </a:lnTo>
                <a:lnTo>
                  <a:pt x="2887956" y="1858802"/>
                </a:lnTo>
                <a:lnTo>
                  <a:pt x="2898491" y="1817830"/>
                </a:lnTo>
                <a:cubicBezTo>
                  <a:pt x="2914582" y="1739196"/>
                  <a:pt x="2923032" y="1657780"/>
                  <a:pt x="2923032" y="1574389"/>
                </a:cubicBezTo>
                <a:cubicBezTo>
                  <a:pt x="2923032" y="907265"/>
                  <a:pt x="2382222" y="366455"/>
                  <a:pt x="1715098" y="366455"/>
                </a:cubicBezTo>
                <a:cubicBezTo>
                  <a:pt x="1214755" y="366455"/>
                  <a:pt x="785464" y="670661"/>
                  <a:pt x="602089" y="1104207"/>
                </a:cubicBezTo>
                <a:lnTo>
                  <a:pt x="574609" y="1179289"/>
                </a:lnTo>
                <a:lnTo>
                  <a:pt x="430549" y="977220"/>
                </a:lnTo>
                <a:lnTo>
                  <a:pt x="228287" y="1060323"/>
                </a:lnTo>
                <a:lnTo>
                  <a:pt x="264432" y="961566"/>
                </a:lnTo>
                <a:cubicBezTo>
                  <a:pt x="503438" y="396494"/>
                  <a:pt x="1062965" y="0"/>
                  <a:pt x="1715098" y="0"/>
                </a:cubicBezTo>
                <a:close/>
              </a:path>
            </a:pathLst>
          </a:custGeom>
          <a:gradFill flip="none" rotWithShape="1">
            <a:gsLst>
              <a:gs pos="0">
                <a:srgbClr val="00B0F0">
                  <a:shade val="30000"/>
                  <a:satMod val="115000"/>
                </a:srgbClr>
              </a:gs>
              <a:gs pos="50000">
                <a:srgbClr val="00B0F0">
                  <a:shade val="67500"/>
                  <a:satMod val="115000"/>
                </a:srgbClr>
              </a:gs>
              <a:gs pos="100000">
                <a:srgbClr val="00B0F0">
                  <a:shade val="100000"/>
                  <a:satMod val="115000"/>
                </a:srgbClr>
              </a:gs>
            </a:gsLst>
            <a:lin ang="2700000" scaled="1"/>
            <a:tileRect/>
          </a:gradFill>
          <a:ln w="25400" cap="flat">
            <a:noFill/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180" name="Content Placeholder 26"/>
          <p:cNvSpPr txBox="1">
            <a:spLocks noGrp="1"/>
          </p:cNvSpPr>
          <p:nvPr>
            <p:ph type="body" idx="1"/>
          </p:nvPr>
        </p:nvSpPr>
        <p:spPr>
          <a:xfrm>
            <a:off x="511173" y="977665"/>
            <a:ext cx="8034785" cy="5257808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0" indent="0" defTabSz="859536">
              <a:buClrTx/>
              <a:buSzTx/>
              <a:buNone/>
              <a:defRPr sz="2632"/>
            </a:pPr>
            <a:r>
              <a:rPr lang="en-US" dirty="0"/>
              <a:t>Modern VLSI size and complexity keep increasing</a:t>
            </a:r>
          </a:p>
          <a:p>
            <a:pPr marL="701039" lvl="1" indent="-342900" defTabSz="859536">
              <a:spcBef>
                <a:spcPts val="500"/>
              </a:spcBef>
              <a:buClrTx/>
              <a:buFont typeface="Wingdings" pitchFamily="2" charset="2"/>
              <a:buChar char="§"/>
              <a:defRPr sz="2256"/>
            </a:pPr>
            <a:endParaRPr lang="en-US" dirty="0"/>
          </a:p>
          <a:p>
            <a:pPr marL="701039" lvl="1" indent="-342900" defTabSz="859536">
              <a:spcBef>
                <a:spcPts val="500"/>
              </a:spcBef>
              <a:buClrTx/>
              <a:buFont typeface="Wingdings" pitchFamily="2" charset="2"/>
              <a:buChar char="§"/>
              <a:defRPr sz="2256"/>
            </a:pPr>
            <a:endParaRPr lang="en-US" dirty="0"/>
          </a:p>
          <a:p>
            <a:pPr marL="701039" lvl="1" indent="-342900" defTabSz="859536">
              <a:spcBef>
                <a:spcPts val="500"/>
              </a:spcBef>
              <a:buClrTx/>
              <a:buFont typeface="Wingdings" pitchFamily="2" charset="2"/>
              <a:buChar char="§"/>
              <a:defRPr sz="2256"/>
            </a:pPr>
            <a:endParaRPr lang="en-US" dirty="0"/>
          </a:p>
          <a:p>
            <a:pPr marL="701039" lvl="1" indent="-342900" defTabSz="859536">
              <a:spcBef>
                <a:spcPts val="500"/>
              </a:spcBef>
              <a:buClrTx/>
              <a:buFont typeface="Wingdings" pitchFamily="2" charset="2"/>
              <a:buChar char="§"/>
              <a:defRPr sz="2256"/>
            </a:pPr>
            <a:endParaRPr lang="en-US" sz="2400" dirty="0"/>
          </a:p>
          <a:p>
            <a:pPr marL="701039" lvl="1" indent="-342900" defTabSz="859536">
              <a:spcBef>
                <a:spcPts val="500"/>
              </a:spcBef>
              <a:buClrTx/>
              <a:buFont typeface="Wingdings" pitchFamily="2" charset="2"/>
              <a:buChar char="§"/>
              <a:defRPr sz="2256"/>
            </a:pPr>
            <a:r>
              <a:rPr lang="en-US" sz="2400" dirty="0"/>
              <a:t>Divide into partitions (e.g., </a:t>
            </a:r>
            <a:r>
              <a:rPr lang="en-US" sz="2400" b="1" dirty="0"/>
              <a:t>1~2M</a:t>
            </a:r>
            <a:r>
              <a:rPr lang="en-US" sz="2400" dirty="0"/>
              <a:t> cells)</a:t>
            </a:r>
          </a:p>
          <a:p>
            <a:pPr marL="701039" lvl="1" indent="-342900" defTabSz="859536">
              <a:spcBef>
                <a:spcPts val="500"/>
              </a:spcBef>
              <a:buClrTx/>
              <a:buFont typeface="Wingdings" pitchFamily="2" charset="2"/>
              <a:buChar char="§"/>
              <a:defRPr sz="2256"/>
            </a:pPr>
            <a:r>
              <a:rPr lang="en-US" sz="2400" dirty="0"/>
              <a:t>A backend iteration for a partition can take </a:t>
            </a:r>
            <a:r>
              <a:rPr lang="en-US" sz="2400" b="1" dirty="0"/>
              <a:t>3~6</a:t>
            </a:r>
            <a:r>
              <a:rPr lang="en-US" sz="2400" dirty="0"/>
              <a:t> days</a:t>
            </a:r>
          </a:p>
          <a:p>
            <a:pPr marL="0" indent="0" defTabSz="859536">
              <a:buClrTx/>
              <a:buSzTx/>
              <a:buNone/>
              <a:defRPr sz="2632"/>
            </a:pPr>
            <a:r>
              <a:rPr lang="en-US" dirty="0"/>
              <a:t>Placement plays a </a:t>
            </a:r>
            <a:r>
              <a:rPr lang="en-US" dirty="0">
                <a:solidFill>
                  <a:srgbClr val="C00000"/>
                </a:solidFill>
              </a:rPr>
              <a:t>central</a:t>
            </a:r>
            <a:r>
              <a:rPr lang="en-US" dirty="0"/>
              <a:t> role in the design flow</a:t>
            </a:r>
          </a:p>
          <a:p>
            <a:pPr marL="701039" lvl="1" indent="-342900" defTabSz="859536">
              <a:spcBef>
                <a:spcPts val="500"/>
              </a:spcBef>
              <a:buClr>
                <a:srgbClr val="000000"/>
              </a:buClr>
              <a:buFont typeface="Wingdings" pitchFamily="2" charset="2"/>
              <a:buChar char="§"/>
              <a:defRPr sz="2256"/>
            </a:pPr>
            <a:r>
              <a:rPr lang="en-US" sz="2400" dirty="0"/>
              <a:t>Significant impacts on design closure</a:t>
            </a:r>
          </a:p>
          <a:p>
            <a:pPr marL="701039" lvl="1" indent="-342900" defTabSz="859536">
              <a:spcBef>
                <a:spcPts val="500"/>
              </a:spcBef>
              <a:buClr>
                <a:srgbClr val="000000"/>
              </a:buClr>
              <a:buFont typeface="Wingdings" pitchFamily="2" charset="2"/>
              <a:buChar char="§"/>
              <a:defRPr sz="2256"/>
            </a:pPr>
            <a:r>
              <a:rPr lang="en-US" sz="2400" dirty="0"/>
              <a:t>Deal with l</a:t>
            </a:r>
            <a:r>
              <a:rPr sz="2400" dirty="0"/>
              <a:t>arge </a:t>
            </a:r>
            <a:r>
              <a:rPr lang="en-US" sz="2400" dirty="0"/>
              <a:t>size, e.g., </a:t>
            </a:r>
            <a:r>
              <a:rPr sz="2400" dirty="0"/>
              <a:t>10M cells</a:t>
            </a:r>
          </a:p>
          <a:p>
            <a:pPr marL="701039" lvl="1" indent="-342900" defTabSz="859536">
              <a:spcBef>
                <a:spcPts val="500"/>
              </a:spcBef>
              <a:buClr>
                <a:srgbClr val="000000"/>
              </a:buClr>
              <a:buFont typeface="Wingdings" pitchFamily="2" charset="2"/>
              <a:buChar char="§"/>
              <a:defRPr sz="2256"/>
            </a:pPr>
            <a:r>
              <a:rPr lang="en-US" sz="2400" dirty="0" err="1"/>
              <a:t>QoR</a:t>
            </a:r>
            <a:r>
              <a:rPr lang="en-US" sz="2400" dirty="0"/>
              <a:t> and runtime</a:t>
            </a:r>
          </a:p>
          <a:p>
            <a:pPr marL="701039" lvl="1" indent="-342900" defTabSz="859536">
              <a:spcBef>
                <a:spcPts val="500"/>
              </a:spcBef>
              <a:buClr>
                <a:srgbClr val="000000"/>
              </a:buClr>
              <a:buFont typeface="Wingdings" pitchFamily="2" charset="2"/>
              <a:buChar char="§"/>
              <a:defRPr sz="2256"/>
            </a:pPr>
            <a:r>
              <a:rPr lang="en-US" sz="2400" dirty="0"/>
              <a:t>…</a:t>
            </a:r>
            <a:endParaRPr sz="2400" dirty="0"/>
          </a:p>
        </p:txBody>
      </p:sp>
      <p:sp>
        <p:nvSpPr>
          <p:cNvPr id="181" name="Title 7"/>
          <p:cNvSpPr txBox="1">
            <a:spLocks noGrp="1"/>
          </p:cNvSpPr>
          <p:nvPr>
            <p:ph type="title"/>
          </p:nvPr>
        </p:nvSpPr>
        <p:spPr>
          <a:xfrm>
            <a:off x="575733" y="101600"/>
            <a:ext cx="11029953" cy="715965"/>
          </a:xfrm>
          <a:prstGeom prst="rect">
            <a:avLst/>
          </a:prstGeom>
        </p:spPr>
        <p:txBody>
          <a:bodyPr/>
          <a:lstStyle/>
          <a:p>
            <a:r>
              <a:rPr lang="en-US" dirty="0"/>
              <a:t>VLSI </a:t>
            </a:r>
            <a:r>
              <a:rPr dirty="0"/>
              <a:t>Placement </a:t>
            </a:r>
            <a:r>
              <a:rPr lang="en-US" dirty="0"/>
              <a:t>and Challenges</a:t>
            </a:r>
            <a:endParaRPr dirty="0"/>
          </a:p>
        </p:txBody>
      </p:sp>
      <p:sp>
        <p:nvSpPr>
          <p:cNvPr id="182" name="Slide Number Placeholder 2"/>
          <p:cNvSpPr txBox="1">
            <a:spLocks noGrp="1"/>
          </p:cNvSpPr>
          <p:nvPr>
            <p:ph type="sldNum" sz="quarter" idx="2"/>
          </p:nvPr>
        </p:nvSpPr>
        <p:spPr>
          <a:xfrm>
            <a:off x="11435838" y="6474941"/>
            <a:ext cx="203024" cy="3073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3ADC92E-9409-1E4F-A3C6-F8E6F5CDF3CC}"/>
              </a:ext>
            </a:extLst>
          </p:cNvPr>
          <p:cNvSpPr/>
          <p:nvPr/>
        </p:nvSpPr>
        <p:spPr>
          <a:xfrm>
            <a:off x="8981162" y="1487775"/>
            <a:ext cx="2491685" cy="461663"/>
          </a:xfrm>
          <a:prstGeom prst="rect">
            <a:avLst/>
          </a:prstGeom>
          <a:solidFill>
            <a:schemeClr val="accent3">
              <a:lumOff val="44000"/>
            </a:schemeClr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567789A-3E32-BB45-88AF-2E65A2B7F73B}"/>
              </a:ext>
            </a:extLst>
          </p:cNvPr>
          <p:cNvSpPr/>
          <p:nvPr/>
        </p:nvSpPr>
        <p:spPr>
          <a:xfrm>
            <a:off x="8981162" y="3195489"/>
            <a:ext cx="2491685" cy="461663"/>
          </a:xfrm>
          <a:prstGeom prst="rect">
            <a:avLst/>
          </a:prstGeom>
          <a:solidFill>
            <a:schemeClr val="accent3">
              <a:lumOff val="44000"/>
            </a:schemeClr>
          </a:solidFill>
          <a:ln w="25400" cap="flat">
            <a:solidFill>
              <a:schemeClr val="accent1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8ECD3DEF-762E-D34D-85C4-2E334F71B79B}"/>
              </a:ext>
            </a:extLst>
          </p:cNvPr>
          <p:cNvCxnSpPr>
            <a:cxnSpLocks/>
            <a:endCxn id="2" idx="0"/>
          </p:cNvCxnSpPr>
          <p:nvPr/>
        </p:nvCxnSpPr>
        <p:spPr>
          <a:xfrm>
            <a:off x="10227004" y="1095581"/>
            <a:ext cx="1" cy="392194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BC62F424-1983-3E47-8DCD-42CE38A8DFEB}"/>
              </a:ext>
            </a:extLst>
          </p:cNvPr>
          <p:cNvCxnSpPr>
            <a:cxnSpLocks/>
            <a:stCxn id="2" idx="2"/>
            <a:endCxn id="8" idx="0"/>
          </p:cNvCxnSpPr>
          <p:nvPr/>
        </p:nvCxnSpPr>
        <p:spPr>
          <a:xfrm flipH="1">
            <a:off x="10227003" y="1949438"/>
            <a:ext cx="2" cy="392194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9753FDC0-67E6-6648-A7C2-45E59DF40FED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>
            <a:off x="10227003" y="2803295"/>
            <a:ext cx="2" cy="392194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40204CE-FA4E-5745-8C22-C24F82520F9B}"/>
              </a:ext>
            </a:extLst>
          </p:cNvPr>
          <p:cNvCxnSpPr>
            <a:cxnSpLocks/>
            <a:stCxn id="9" idx="2"/>
          </p:cNvCxnSpPr>
          <p:nvPr/>
        </p:nvCxnSpPr>
        <p:spPr>
          <a:xfrm flipH="1">
            <a:off x="10227004" y="3657152"/>
            <a:ext cx="1" cy="392194"/>
          </a:xfrm>
          <a:prstGeom prst="straightConnector1">
            <a:avLst/>
          </a:prstGeom>
          <a:noFill/>
          <a:ln w="25400" cap="flat">
            <a:solidFill>
              <a:schemeClr val="tx1"/>
            </a:solidFill>
            <a:prstDash val="solid"/>
            <a:round/>
            <a:tailEnd type="triangle" w="lg" len="lg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pic>
        <p:nvPicPr>
          <p:cNvPr id="22" name="adaptec2_LD.gif" descr="adaptec2_LD.gif">
            <a:extLst>
              <a:ext uri="{FF2B5EF4-FFF2-40B4-BE49-F238E27FC236}">
                <a16:creationId xmlns:a16="http://schemas.microsoft.com/office/drawing/2014/main" id="{07163DAD-9FC4-2643-B700-13742AF8DA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87932" y="4468084"/>
            <a:ext cx="2123862" cy="2123862"/>
          </a:xfrm>
          <a:prstGeom prst="rect">
            <a:avLst/>
          </a:prstGeom>
          <a:ln w="12700">
            <a:miter lim="400000"/>
          </a:ln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F12381F3-C21D-0141-BB33-8574B9B2AA8B}"/>
              </a:ext>
            </a:extLst>
          </p:cNvPr>
          <p:cNvSpPr txBox="1"/>
          <p:nvPr/>
        </p:nvSpPr>
        <p:spPr>
          <a:xfrm>
            <a:off x="6872469" y="6222616"/>
            <a:ext cx="2105703" cy="369330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[Courtesy 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RePlAce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>
                    <a:lumMod val="65000"/>
                  </a:srgbClr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rPr>
              <a:t>]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788EB39E-E8A0-8643-9BB0-833A2FB41B4C}"/>
              </a:ext>
            </a:extLst>
          </p:cNvPr>
          <p:cNvSpPr/>
          <p:nvPr/>
        </p:nvSpPr>
        <p:spPr>
          <a:xfrm>
            <a:off x="8981160" y="2341632"/>
            <a:ext cx="2491685" cy="461663"/>
          </a:xfrm>
          <a:prstGeom prst="rect">
            <a:avLst/>
          </a:prstGeom>
          <a:solidFill>
            <a:schemeClr val="accent3">
              <a:lumOff val="44000"/>
            </a:schemeClr>
          </a:solidFill>
          <a:ln w="25400" cap="flat">
            <a:solidFill>
              <a:srgbClr val="BBE0E3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grpSp>
        <p:nvGrpSpPr>
          <p:cNvPr id="68" name="Group 67">
            <a:extLst>
              <a:ext uri="{FF2B5EF4-FFF2-40B4-BE49-F238E27FC236}">
                <a16:creationId xmlns:a16="http://schemas.microsoft.com/office/drawing/2014/main" id="{4C8A55D9-1C9A-8C44-9147-B43D87CFB623}"/>
              </a:ext>
            </a:extLst>
          </p:cNvPr>
          <p:cNvGrpSpPr/>
          <p:nvPr/>
        </p:nvGrpSpPr>
        <p:grpSpPr>
          <a:xfrm>
            <a:off x="10051743" y="819030"/>
            <a:ext cx="350520" cy="45720"/>
            <a:chOff x="10437341" y="825843"/>
            <a:chExt cx="350520" cy="45720"/>
          </a:xfrm>
        </p:grpSpPr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C548A871-C7DC-754C-AED7-E07855F0D574}"/>
                </a:ext>
              </a:extLst>
            </p:cNvPr>
            <p:cNvSpPr/>
            <p:nvPr/>
          </p:nvSpPr>
          <p:spPr>
            <a:xfrm>
              <a:off x="10437341" y="825843"/>
              <a:ext cx="45720" cy="45720"/>
            </a:xfrm>
            <a:prstGeom prst="rect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7A8AD210-C237-B241-BAEE-E9CABAEBDF53}"/>
                </a:ext>
              </a:extLst>
            </p:cNvPr>
            <p:cNvSpPr/>
            <p:nvPr/>
          </p:nvSpPr>
          <p:spPr>
            <a:xfrm>
              <a:off x="10589741" y="825843"/>
              <a:ext cx="45720" cy="45720"/>
            </a:xfrm>
            <a:prstGeom prst="rect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D6A9EE91-1DF7-4942-B5C1-F73373D1AE3E}"/>
                </a:ext>
              </a:extLst>
            </p:cNvPr>
            <p:cNvSpPr/>
            <p:nvPr/>
          </p:nvSpPr>
          <p:spPr>
            <a:xfrm>
              <a:off x="10742141" y="825843"/>
              <a:ext cx="45720" cy="45720"/>
            </a:xfrm>
            <a:prstGeom prst="rect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  <p:grpSp>
        <p:nvGrpSpPr>
          <p:cNvPr id="76" name="Group 75">
            <a:extLst>
              <a:ext uri="{FF2B5EF4-FFF2-40B4-BE49-F238E27FC236}">
                <a16:creationId xmlns:a16="http://schemas.microsoft.com/office/drawing/2014/main" id="{86AD0748-19CE-374D-B724-65AD4513A5EE}"/>
              </a:ext>
            </a:extLst>
          </p:cNvPr>
          <p:cNvGrpSpPr/>
          <p:nvPr/>
        </p:nvGrpSpPr>
        <p:grpSpPr>
          <a:xfrm>
            <a:off x="10051743" y="4269920"/>
            <a:ext cx="350520" cy="45720"/>
            <a:chOff x="10437341" y="825843"/>
            <a:chExt cx="350520" cy="45720"/>
          </a:xfrm>
        </p:grpSpPr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ABDE56CA-3237-9B46-B165-EB57FDD351A3}"/>
                </a:ext>
              </a:extLst>
            </p:cNvPr>
            <p:cNvSpPr/>
            <p:nvPr/>
          </p:nvSpPr>
          <p:spPr>
            <a:xfrm>
              <a:off x="10437341" y="825843"/>
              <a:ext cx="45720" cy="45720"/>
            </a:xfrm>
            <a:prstGeom prst="rect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7AEE98EE-2DE7-E24F-A886-30C0AF0DD908}"/>
                </a:ext>
              </a:extLst>
            </p:cNvPr>
            <p:cNvSpPr/>
            <p:nvPr/>
          </p:nvSpPr>
          <p:spPr>
            <a:xfrm>
              <a:off x="10589741" y="825843"/>
              <a:ext cx="45720" cy="45720"/>
            </a:xfrm>
            <a:prstGeom prst="rect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4CF8B088-F70D-0D42-9ADC-FAC3432D295B}"/>
                </a:ext>
              </a:extLst>
            </p:cNvPr>
            <p:cNvSpPr/>
            <p:nvPr/>
          </p:nvSpPr>
          <p:spPr>
            <a:xfrm>
              <a:off x="10742141" y="825843"/>
              <a:ext cx="45720" cy="45720"/>
            </a:xfrm>
            <a:prstGeom prst="rect">
              <a:avLst/>
            </a:prstGeom>
            <a:solidFill>
              <a:schemeClr val="tx1"/>
            </a:solidFill>
            <a:ln w="25400" cap="flat">
              <a:noFill/>
              <a:prstDash val="solid"/>
              <a:round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ea typeface="+mn-ea"/>
                <a:cs typeface="Arial"/>
                <a:sym typeface="Arial"/>
              </a:endParaRPr>
            </a:p>
          </p:txBody>
        </p: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9FBBEE9D-3B1A-C042-BC67-19988D5476C3}"/>
              </a:ext>
            </a:extLst>
          </p:cNvPr>
          <p:cNvSpPr txBox="1"/>
          <p:nvPr/>
        </p:nvSpPr>
        <p:spPr>
          <a:xfrm>
            <a:off x="9639756" y="1510639"/>
            <a:ext cx="1204815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Synthesis</a:t>
            </a:r>
            <a:endParaRPr kumimoji="0" lang="en-US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149D838-D097-6744-B9E3-E468EE833E56}"/>
              </a:ext>
            </a:extLst>
          </p:cNvPr>
          <p:cNvSpPr txBox="1"/>
          <p:nvPr/>
        </p:nvSpPr>
        <p:spPr>
          <a:xfrm>
            <a:off x="9574902" y="2372409"/>
            <a:ext cx="1304201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Placement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5032E68-BD84-654A-8B25-2F404D83D744}"/>
              </a:ext>
            </a:extLst>
          </p:cNvPr>
          <p:cNvSpPr txBox="1"/>
          <p:nvPr/>
        </p:nvSpPr>
        <p:spPr>
          <a:xfrm>
            <a:off x="9738407" y="3226266"/>
            <a:ext cx="977189" cy="40010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Routing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413E1E78-DCE3-FB48-BD80-4B465692654A}"/>
              </a:ext>
            </a:extLst>
          </p:cNvPr>
          <p:cNvSpPr/>
          <p:nvPr/>
        </p:nvSpPr>
        <p:spPr>
          <a:xfrm>
            <a:off x="8981160" y="2341632"/>
            <a:ext cx="2491685" cy="461663"/>
          </a:xfrm>
          <a:prstGeom prst="rect">
            <a:avLst/>
          </a:prstGeom>
          <a:noFill/>
          <a:ln w="50800" cap="flat">
            <a:solidFill>
              <a:srgbClr val="945200"/>
            </a:solidFill>
            <a:prstDash val="solid"/>
            <a:round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ea typeface="+mn-ea"/>
              <a:cs typeface="Arial"/>
              <a:sym typeface="Arial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BCD6C649-004C-1C42-92FD-2B672022890D}"/>
              </a:ext>
            </a:extLst>
          </p:cNvPr>
          <p:cNvGrpSpPr/>
          <p:nvPr/>
        </p:nvGrpSpPr>
        <p:grpSpPr>
          <a:xfrm>
            <a:off x="1600202" y="1617354"/>
            <a:ext cx="1633358" cy="1306687"/>
            <a:chOff x="1600202" y="1531627"/>
            <a:chExt cx="1633358" cy="1306687"/>
          </a:xfrm>
        </p:grpSpPr>
        <p:pic>
          <p:nvPicPr>
            <p:cNvPr id="29" name="Picture 19" descr="Picture 19">
              <a:extLst>
                <a:ext uri="{FF2B5EF4-FFF2-40B4-BE49-F238E27FC236}">
                  <a16:creationId xmlns:a16="http://schemas.microsoft.com/office/drawing/2014/main" id="{BEEFD93D-E7A3-CB4B-9AB3-CCDCB4D20D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600202" y="1531627"/>
              <a:ext cx="1633358" cy="130668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0" name="TextBox 20">
              <a:extLst>
                <a:ext uri="{FF2B5EF4-FFF2-40B4-BE49-F238E27FC236}">
                  <a16:creationId xmlns:a16="http://schemas.microsoft.com/office/drawing/2014/main" id="{C1FEE445-3A2C-BB47-9270-4F985014BADF}"/>
                </a:ext>
              </a:extLst>
            </p:cNvPr>
            <p:cNvSpPr txBox="1"/>
            <p:nvPr/>
          </p:nvSpPr>
          <p:spPr>
            <a:xfrm>
              <a:off x="1710543" y="1869628"/>
              <a:ext cx="1412677" cy="6306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 algn="ctr" defTabSz="370285">
                <a:lnSpc>
                  <a:spcPct val="93000"/>
                </a:lnSpc>
                <a:defRPr sz="1800">
                  <a:solidFill>
                    <a:schemeClr val="accent3">
                      <a:lumOff val="44000"/>
                    </a:schemeClr>
                  </a:solidFill>
                </a:defRPr>
              </a:pPr>
              <a:r>
                <a:rPr dirty="0"/>
                <a:t>IBM Power7</a:t>
              </a:r>
            </a:p>
            <a:p>
              <a:pPr algn="ctr" defTabSz="370285">
                <a:lnSpc>
                  <a:spcPct val="93000"/>
                </a:lnSpc>
                <a:defRPr sz="1800">
                  <a:solidFill>
                    <a:schemeClr val="accent3">
                      <a:lumOff val="44000"/>
                    </a:schemeClr>
                  </a:solidFill>
                </a:defRPr>
              </a:pPr>
              <a:r>
                <a:rPr dirty="0"/>
                <a:t>1.2B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FF2BD39D-17F9-294F-80B6-3EE09F3C33FA}"/>
              </a:ext>
            </a:extLst>
          </p:cNvPr>
          <p:cNvGrpSpPr/>
          <p:nvPr/>
        </p:nvGrpSpPr>
        <p:grpSpPr>
          <a:xfrm>
            <a:off x="3611797" y="1617354"/>
            <a:ext cx="1535629" cy="1306687"/>
            <a:chOff x="3611797" y="1531627"/>
            <a:chExt cx="1535629" cy="1306687"/>
          </a:xfrm>
        </p:grpSpPr>
        <p:pic>
          <p:nvPicPr>
            <p:cNvPr id="32" name="Picture 17" descr="Picture 17">
              <a:extLst>
                <a:ext uri="{FF2B5EF4-FFF2-40B4-BE49-F238E27FC236}">
                  <a16:creationId xmlns:a16="http://schemas.microsoft.com/office/drawing/2014/main" id="{3FB6C274-C824-824E-B931-9A279ECC55B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611797" y="1531627"/>
              <a:ext cx="1535629" cy="130668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3" name="TextBox 16">
              <a:extLst>
                <a:ext uri="{FF2B5EF4-FFF2-40B4-BE49-F238E27FC236}">
                  <a16:creationId xmlns:a16="http://schemas.microsoft.com/office/drawing/2014/main" id="{E6219B0B-54BB-A140-9E92-A9720696E123}"/>
                </a:ext>
              </a:extLst>
            </p:cNvPr>
            <p:cNvSpPr txBox="1"/>
            <p:nvPr/>
          </p:nvSpPr>
          <p:spPr>
            <a:xfrm>
              <a:off x="3774569" y="1869628"/>
              <a:ext cx="1210084" cy="63068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 algn="ctr" defTabSz="370285">
                <a:lnSpc>
                  <a:spcPct val="93000"/>
                </a:lnSpc>
                <a:defRPr sz="1800">
                  <a:solidFill>
                    <a:schemeClr val="accent3">
                      <a:lumOff val="44000"/>
                    </a:schemeClr>
                  </a:solidFill>
                </a:defRPr>
              </a:pPr>
              <a:r>
                <a:rPr dirty="0"/>
                <a:t>Apple A12</a:t>
              </a:r>
            </a:p>
            <a:p>
              <a:pPr algn="ctr" defTabSz="370285">
                <a:lnSpc>
                  <a:spcPct val="93000"/>
                </a:lnSpc>
                <a:defRPr sz="1800">
                  <a:solidFill>
                    <a:schemeClr val="accent3">
                      <a:lumOff val="44000"/>
                    </a:schemeClr>
                  </a:solidFill>
                </a:defRPr>
              </a:pPr>
              <a:r>
                <a:rPr dirty="0"/>
                <a:t>6.9B</a:t>
              </a:r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A30E9E9-CC72-0146-BEA0-F0709092DCC2}"/>
              </a:ext>
            </a:extLst>
          </p:cNvPr>
          <p:cNvGrpSpPr/>
          <p:nvPr/>
        </p:nvGrpSpPr>
        <p:grpSpPr>
          <a:xfrm>
            <a:off x="5539780" y="1617354"/>
            <a:ext cx="1729439" cy="1306687"/>
            <a:chOff x="5539780" y="1531627"/>
            <a:chExt cx="1729439" cy="1306687"/>
          </a:xfrm>
        </p:grpSpPr>
        <p:pic>
          <p:nvPicPr>
            <p:cNvPr id="35" name="Picture 4" descr="Picture 4">
              <a:extLst>
                <a:ext uri="{FF2B5EF4-FFF2-40B4-BE49-F238E27FC236}">
                  <a16:creationId xmlns:a16="http://schemas.microsoft.com/office/drawing/2014/main" id="{450A308F-80EA-0D4D-B45E-30EBB4347888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5539780" y="1531627"/>
              <a:ext cx="1729439" cy="1306687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38" name="TextBox 24">
              <a:extLst>
                <a:ext uri="{FF2B5EF4-FFF2-40B4-BE49-F238E27FC236}">
                  <a16:creationId xmlns:a16="http://schemas.microsoft.com/office/drawing/2014/main" id="{B8860D20-7B3B-CA48-9C42-8087FF448BFC}"/>
                </a:ext>
              </a:extLst>
            </p:cNvPr>
            <p:cNvSpPr txBox="1"/>
            <p:nvPr/>
          </p:nvSpPr>
          <p:spPr>
            <a:xfrm>
              <a:off x="5678661" y="1881170"/>
              <a:ext cx="1451677" cy="6076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/>
            <a:p>
              <a:pPr algn="ctr" defTabSz="370285">
                <a:lnSpc>
                  <a:spcPct val="93000"/>
                </a:lnSpc>
                <a:defRPr sz="1800">
                  <a:solidFill>
                    <a:schemeClr val="accent3">
                      <a:lumOff val="44000"/>
                    </a:schemeClr>
                  </a:solidFill>
                </a:defRPr>
              </a:pPr>
              <a:r>
                <a:rPr dirty="0"/>
                <a:t>Nvidia Xav</a:t>
              </a:r>
              <a:r>
                <a:rPr lang="en-US" dirty="0"/>
                <a:t>i</a:t>
              </a:r>
              <a:r>
                <a:rPr dirty="0"/>
                <a:t>er</a:t>
              </a:r>
            </a:p>
            <a:p>
              <a:pPr algn="ctr" defTabSz="370285">
                <a:lnSpc>
                  <a:spcPct val="93000"/>
                </a:lnSpc>
                <a:defRPr sz="1800">
                  <a:solidFill>
                    <a:schemeClr val="accent3">
                      <a:lumOff val="44000"/>
                    </a:schemeClr>
                  </a:solidFill>
                </a:defRPr>
              </a:pPr>
              <a:r>
                <a:rPr dirty="0"/>
                <a:t>9B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3116141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2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1AD0ED-AB43-C543-B488-DDAD140513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90096" y="1040368"/>
            <a:ext cx="9801226" cy="5172128"/>
          </a:xfrm>
          <a:prstGeom prst="rect">
            <a:avLst/>
          </a:prstGeom>
        </p:spPr>
      </p:pic>
      <p:sp>
        <p:nvSpPr>
          <p:cNvPr id="189" name="Historical Development of Placemen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rPr lang="en-US" dirty="0"/>
              <a:t>Recent</a:t>
            </a:r>
            <a:r>
              <a:rPr dirty="0"/>
              <a:t> Development of Placement</a:t>
            </a:r>
          </a:p>
        </p:txBody>
      </p:sp>
      <p:sp>
        <p:nvSpPr>
          <p:cNvPr id="19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35838" y="6474941"/>
            <a:ext cx="203024" cy="3073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/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191" name="*Data collected from RePlAce [TCAD’18, Cheng+] and http://vlsi-cuda.ucsd.edu/~ljw/ePlace/ on ISPD 2005 benchmarks"/>
          <p:cNvSpPr txBox="1"/>
          <p:nvPr/>
        </p:nvSpPr>
        <p:spPr>
          <a:xfrm>
            <a:off x="673219" y="6170930"/>
            <a:ext cx="10968706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1600"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*Data collected from </a:t>
            </a:r>
            <a:r>
              <a:rPr kumimoji="0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RePlAce</a:t>
            </a: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</a:t>
            </a: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[TCAD’18, Cheng+]</a:t>
            </a: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and </a:t>
            </a:r>
            <a:r>
              <a:rPr kumimoji="0" sz="1600" b="0" i="0" u="sng" strike="noStrike" kern="0" cap="none" spc="0" normalizeH="0" baseline="0" noProof="0" dirty="0">
                <a:ln>
                  <a:noFill/>
                </a:ln>
                <a:solidFill>
                  <a:srgbClr val="009999"/>
                </a:solidFill>
                <a:effectLst/>
                <a:uLnTx/>
                <a:uFill>
                  <a:solidFill>
                    <a:srgbClr val="009999"/>
                  </a:solidFill>
                </a:uFill>
                <a:latin typeface="Arial"/>
                <a:cs typeface="Arial"/>
                <a:sym typeface="Arial"/>
                <a:hlinkClick r:id="rId4"/>
              </a:rPr>
              <a:t>http://vlsi-cuda.ucsd.edu/~ljw/ePlace/</a:t>
            </a: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on ISPD 2005 benchmarks</a:t>
            </a:r>
          </a:p>
        </p:txBody>
      </p:sp>
      <p:sp>
        <p:nvSpPr>
          <p:cNvPr id="192" name="Oval"/>
          <p:cNvSpPr/>
          <p:nvPr/>
        </p:nvSpPr>
        <p:spPr>
          <a:xfrm>
            <a:off x="7759700" y="1325033"/>
            <a:ext cx="3035896" cy="1341835"/>
          </a:xfrm>
          <a:prstGeom prst="ellipse">
            <a:avLst/>
          </a:prstGeom>
          <a:ln w="38100">
            <a:solidFill>
              <a:srgbClr val="C00000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89354676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2" grpId="0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Rounded Rectangle"/>
          <p:cNvSpPr/>
          <p:nvPr/>
        </p:nvSpPr>
        <p:spPr>
          <a:xfrm>
            <a:off x="1577592" y="3494335"/>
            <a:ext cx="9036816" cy="3121395"/>
          </a:xfrm>
          <a:prstGeom prst="roundRect">
            <a:avLst>
              <a:gd name="adj" fmla="val 11483"/>
            </a:avLst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197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75899" y="2005526"/>
            <a:ext cx="5727701" cy="528005"/>
          </a:xfrm>
          <a:prstGeom prst="rect">
            <a:avLst/>
          </a:prstGeom>
          <a:ln w="12700">
            <a:miter lim="400000"/>
          </a:ln>
        </p:spPr>
      </p:pic>
      <p:sp>
        <p:nvSpPr>
          <p:cNvPr id="198" name="Title 1"/>
          <p:cNvSpPr txBox="1">
            <a:spLocks noGrp="1"/>
          </p:cNvSpPr>
          <p:nvPr>
            <p:ph type="title"/>
          </p:nvPr>
        </p:nvSpPr>
        <p:spPr>
          <a:xfrm>
            <a:off x="571500" y="153408"/>
            <a:ext cx="10468255" cy="71106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33298"/>
                </a:solidFill>
              </a:defRPr>
            </a:lvl1pPr>
          </a:lstStyle>
          <a:p>
            <a:r>
              <a:rPr dirty="0"/>
              <a:t>Typical Nonlinear Placement Algorithm</a:t>
            </a:r>
          </a:p>
        </p:txBody>
      </p:sp>
      <p:sp>
        <p:nvSpPr>
          <p:cNvPr id="199" name="TextBox 9"/>
          <p:cNvSpPr txBox="1"/>
          <p:nvPr/>
        </p:nvSpPr>
        <p:spPr>
          <a:xfrm>
            <a:off x="4983509" y="1201776"/>
            <a:ext cx="4896991" cy="4597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>
              <a:defRPr b="1">
                <a:solidFill>
                  <a:srgbClr val="531B93"/>
                </a:solidFill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1" i="0" u="none" strike="noStrike" kern="0" cap="none" spc="0" normalizeH="0" baseline="0" noProof="0">
                <a:ln>
                  <a:noFill/>
                </a:ln>
                <a:solidFill>
                  <a:srgbClr val="531B93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Objective of nonlinear placement</a:t>
            </a:r>
          </a:p>
        </p:txBody>
      </p:sp>
      <p:sp>
        <p:nvSpPr>
          <p:cNvPr id="200" name="Freeform 10"/>
          <p:cNvSpPr/>
          <p:nvPr/>
        </p:nvSpPr>
        <p:spPr>
          <a:xfrm rot="10800000">
            <a:off x="10528476" y="1801951"/>
            <a:ext cx="1104175" cy="10242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620" y="21600"/>
                </a:moveTo>
                <a:cubicBezTo>
                  <a:pt x="7401" y="21600"/>
                  <a:pt x="3793" y="18766"/>
                  <a:pt x="2333" y="14760"/>
                </a:cubicBezTo>
                <a:lnTo>
                  <a:pt x="1860" y="13036"/>
                </a:lnTo>
                <a:lnTo>
                  <a:pt x="0" y="13036"/>
                </a:lnTo>
                <a:lnTo>
                  <a:pt x="4149" y="8258"/>
                </a:lnTo>
                <a:lnTo>
                  <a:pt x="8298" y="13036"/>
                </a:lnTo>
                <a:lnTo>
                  <a:pt x="7093" y="13036"/>
                </a:lnTo>
                <a:lnTo>
                  <a:pt x="7770" y="14248"/>
                </a:lnTo>
                <a:cubicBezTo>
                  <a:pt x="8685" y="15453"/>
                  <a:pt x="10070" y="16221"/>
                  <a:pt x="11620" y="16221"/>
                </a:cubicBezTo>
                <a:cubicBezTo>
                  <a:pt x="14376" y="16221"/>
                  <a:pt x="16610" y="13794"/>
                  <a:pt x="16610" y="10800"/>
                </a:cubicBezTo>
                <a:cubicBezTo>
                  <a:pt x="16610" y="7806"/>
                  <a:pt x="14376" y="5379"/>
                  <a:pt x="11620" y="5379"/>
                </a:cubicBezTo>
                <a:cubicBezTo>
                  <a:pt x="9209" y="5379"/>
                  <a:pt x="7197" y="7237"/>
                  <a:pt x="6732" y="9708"/>
                </a:cubicBezTo>
                <a:lnTo>
                  <a:pt x="6648" y="10618"/>
                </a:lnTo>
                <a:lnTo>
                  <a:pt x="4228" y="7831"/>
                </a:lnTo>
                <a:lnTo>
                  <a:pt x="1642" y="10810"/>
                </a:lnTo>
                <a:lnTo>
                  <a:pt x="1641" y="10800"/>
                </a:lnTo>
                <a:cubicBezTo>
                  <a:pt x="1641" y="4835"/>
                  <a:pt x="6109" y="0"/>
                  <a:pt x="11620" y="0"/>
                </a:cubicBezTo>
                <a:cubicBezTo>
                  <a:pt x="17132" y="0"/>
                  <a:pt x="21600" y="4835"/>
                  <a:pt x="21600" y="10800"/>
                </a:cubicBezTo>
                <a:cubicBezTo>
                  <a:pt x="21600" y="16765"/>
                  <a:pt x="17132" y="21600"/>
                  <a:pt x="11620" y="21600"/>
                </a:cubicBezTo>
                <a:close/>
              </a:path>
            </a:pathLst>
          </a:custGeom>
          <a:gradFill>
            <a:gsLst>
              <a:gs pos="0">
                <a:srgbClr val="658696"/>
              </a:gs>
              <a:gs pos="50000">
                <a:srgbClr val="92C1D8"/>
              </a:gs>
              <a:gs pos="100000">
                <a:srgbClr val="B2E6FF"/>
              </a:gs>
            </a:gsLst>
            <a:lin ang="10800000"/>
          </a:gra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100"/>
            </a:pPr>
            <a:endParaRPr kumimoji="0" sz="21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01" name="Left Brace 24"/>
          <p:cNvSpPr/>
          <p:nvPr/>
        </p:nvSpPr>
        <p:spPr>
          <a:xfrm rot="16200000">
            <a:off x="6992976" y="1140520"/>
            <a:ext cx="322587" cy="304877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5635" y="21600"/>
                  <a:pt x="10800" y="21076"/>
                  <a:pt x="10800" y="20430"/>
                </a:cubicBezTo>
                <a:lnTo>
                  <a:pt x="10800" y="11970"/>
                </a:lnTo>
                <a:cubicBezTo>
                  <a:pt x="10800" y="11324"/>
                  <a:pt x="5965" y="10800"/>
                  <a:pt x="0" y="10800"/>
                </a:cubicBezTo>
                <a:cubicBezTo>
                  <a:pt x="5965" y="10800"/>
                  <a:pt x="10800" y="10276"/>
                  <a:pt x="10800" y="9630"/>
                </a:cubicBezTo>
                <a:lnTo>
                  <a:pt x="10800" y="1170"/>
                </a:lnTo>
                <a:cubicBezTo>
                  <a:pt x="10800" y="524"/>
                  <a:pt x="15635" y="0"/>
                  <a:pt x="21600" y="0"/>
                </a:cubicBezTo>
              </a:path>
            </a:pathLst>
          </a:custGeom>
          <a:ln w="19050">
            <a:solidFill>
              <a:schemeClr val="accent2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100">
                <a:solidFill>
                  <a:srgbClr val="8F8F8F">
                    <a:lumOff val="44000"/>
                  </a:srgbClr>
                </a:solidFill>
              </a:defRPr>
            </a:pPr>
            <a:endParaRPr kumimoji="0" sz="2100" b="0" i="0" u="none" strike="noStrike" kern="0" cap="none" spc="0" normalizeH="0" baseline="0" noProof="0">
              <a:ln>
                <a:noFill/>
              </a:ln>
              <a:solidFill>
                <a:srgbClr val="8F8F8F">
                  <a:lumOff val="44000"/>
                </a:srgb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02" name="Left Brace 25"/>
          <p:cNvSpPr/>
          <p:nvPr/>
        </p:nvSpPr>
        <p:spPr>
          <a:xfrm rot="16200000">
            <a:off x="9653272" y="2228977"/>
            <a:ext cx="322587" cy="87339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21600"/>
                </a:moveTo>
                <a:cubicBezTo>
                  <a:pt x="15635" y="21600"/>
                  <a:pt x="10800" y="20154"/>
                  <a:pt x="10800" y="18371"/>
                </a:cubicBezTo>
                <a:lnTo>
                  <a:pt x="10800" y="14029"/>
                </a:lnTo>
                <a:cubicBezTo>
                  <a:pt x="10800" y="12246"/>
                  <a:pt x="5965" y="10800"/>
                  <a:pt x="0" y="10800"/>
                </a:cubicBezTo>
                <a:cubicBezTo>
                  <a:pt x="5965" y="10800"/>
                  <a:pt x="10800" y="9354"/>
                  <a:pt x="10800" y="7571"/>
                </a:cubicBezTo>
                <a:lnTo>
                  <a:pt x="10800" y="3229"/>
                </a:lnTo>
                <a:cubicBezTo>
                  <a:pt x="10800" y="1446"/>
                  <a:pt x="15635" y="0"/>
                  <a:pt x="21600" y="0"/>
                </a:cubicBezTo>
              </a:path>
            </a:pathLst>
          </a:custGeom>
          <a:ln w="19050">
            <a:solidFill>
              <a:schemeClr val="accent2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100">
                <a:solidFill>
                  <a:srgbClr val="8F8F8F">
                    <a:lumOff val="44000"/>
                  </a:srgbClr>
                </a:solidFill>
              </a:defRPr>
            </a:pPr>
            <a:endParaRPr kumimoji="0" sz="2100" b="0" i="0" u="none" strike="noStrike" kern="0" cap="none" spc="0" normalizeH="0" baseline="0" noProof="0">
              <a:ln>
                <a:noFill/>
              </a:ln>
              <a:solidFill>
                <a:srgbClr val="8F8F8F">
                  <a:lumOff val="44000"/>
                </a:srgb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03" name="TextBox 26"/>
          <p:cNvSpPr txBox="1"/>
          <p:nvPr/>
        </p:nvSpPr>
        <p:spPr>
          <a:xfrm>
            <a:off x="6486401" y="2877540"/>
            <a:ext cx="1378910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100"/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Wirelength</a:t>
            </a:r>
          </a:p>
        </p:txBody>
      </p:sp>
      <p:sp>
        <p:nvSpPr>
          <p:cNvPr id="204" name="TextBox 27"/>
          <p:cNvSpPr txBox="1"/>
          <p:nvPr/>
        </p:nvSpPr>
        <p:spPr>
          <a:xfrm>
            <a:off x="9400911" y="2862429"/>
            <a:ext cx="993445" cy="4089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100"/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1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Density</a:t>
            </a:r>
          </a:p>
        </p:txBody>
      </p:sp>
      <p:sp>
        <p:nvSpPr>
          <p:cNvPr id="205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11429999" y="6477000"/>
            <a:ext cx="194535" cy="29885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1474" tIns="41474" rIns="41474" bIns="41474"/>
          <a:lstStyle>
            <a:lvl1pPr algn="r" defTabSz="457092">
              <a:lnSpc>
                <a:spcPct val="93000"/>
              </a:lnSpc>
              <a:spcBef>
                <a:spcPts val="1500"/>
              </a:spcBef>
            </a:lvl1pPr>
          </a:lstStyle>
          <a:p>
            <a:pPr marL="0" marR="0" lvl="0" indent="0" algn="r" defTabSz="457092" rtl="0" eaLnBrk="1" fontAlgn="auto" latinLnBrk="0" hangingPunct="0">
              <a:lnSpc>
                <a:spcPct val="93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457092" rtl="0" eaLnBrk="1" fontAlgn="auto" latinLnBrk="0" hangingPunct="0">
                <a:lnSpc>
                  <a:spcPct val="93000"/>
                </a:lnSpc>
                <a:spcBef>
                  <a:spcPts val="15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pic>
        <p:nvPicPr>
          <p:cNvPr id="206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925" y="1789768"/>
            <a:ext cx="2463801" cy="1048618"/>
          </a:xfrm>
          <a:prstGeom prst="rect">
            <a:avLst/>
          </a:prstGeom>
          <a:ln w="12700">
            <a:miter lim="400000"/>
          </a:ln>
        </p:spPr>
      </p:pic>
      <p:sp>
        <p:nvSpPr>
          <p:cNvPr id="207" name="Arrow"/>
          <p:cNvSpPr/>
          <p:nvPr/>
        </p:nvSpPr>
        <p:spPr>
          <a:xfrm>
            <a:off x="3709793" y="2062774"/>
            <a:ext cx="666089" cy="502605"/>
          </a:xfrm>
          <a:prstGeom prst="rightArrow">
            <a:avLst>
              <a:gd name="adj1" fmla="val 47240"/>
              <a:gd name="adj2" fmla="val 64506"/>
            </a:avLst>
          </a:prstGeom>
          <a:solidFill>
            <a:schemeClr val="accent2">
              <a:lumOff val="-8000"/>
            </a:schemeClr>
          </a:solidFill>
          <a:ln w="12700">
            <a:miter lim="400000"/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08" name="Challenges of Nonlinear Placement…"/>
          <p:cNvSpPr txBox="1"/>
          <p:nvPr/>
        </p:nvSpPr>
        <p:spPr>
          <a:xfrm>
            <a:off x="1894630" y="3663112"/>
            <a:ext cx="8594909" cy="249299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1">
                <a:solidFill>
                  <a:srgbClr val="303BAA"/>
                </a:solidFill>
              </a:defRPr>
            </a:pPr>
            <a:r>
              <a:rPr kumimoji="0" sz="2400" b="1" i="0" u="none" strike="noStrike" kern="0" cap="none" spc="0" normalizeH="0" baseline="0" noProof="0" dirty="0">
                <a:ln>
                  <a:noFill/>
                </a:ln>
                <a:solidFill>
                  <a:srgbClr val="303BA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Challenges of Nonlinear Placement</a:t>
            </a:r>
          </a:p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Low efficiency</a:t>
            </a:r>
          </a:p>
          <a:p>
            <a:pPr marL="723900" marR="0" lvl="1" indent="-34290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000"/>
            </a:pPr>
            <a:r>
              <a:rPr kumimoji="0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&gt; 3h for 10M-cell design</a:t>
            </a:r>
          </a:p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Limited acceleration</a:t>
            </a:r>
          </a:p>
          <a:p>
            <a:pPr marL="723900" marR="0" lvl="1" indent="-34290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000"/>
            </a:pPr>
            <a:r>
              <a:rPr kumimoji="0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Limited speedup, e.g., </a:t>
            </a:r>
            <a:r>
              <a:rPr kumimoji="0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mPL</a:t>
            </a: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, due to clustering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Huge development effort</a:t>
            </a:r>
          </a:p>
          <a:p>
            <a:pPr marL="723900" marR="0" lvl="1" indent="-34290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00000"/>
              <a:buFont typeface="Wingdings" pitchFamily="2" charset="2"/>
              <a:buChar char="§"/>
              <a:tabLst/>
              <a:defRPr sz="2000"/>
            </a:pPr>
            <a:r>
              <a:rPr kumimoji="0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&gt; 1 year for </a:t>
            </a:r>
            <a:r>
              <a:rPr kumimoji="0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ePlace</a:t>
            </a:r>
            <a:r>
              <a:rPr kumimoji="0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/</a:t>
            </a:r>
            <a:r>
              <a:rPr kumimoji="0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RePlAce</a:t>
            </a:r>
            <a:endParaRPr kumimoji="0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42827035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6" grpId="0" animBg="1" advAuto="0"/>
      <p:bldP spid="197" grpId="0" animBg="1" advAuto="0"/>
      <p:bldP spid="199" grpId="0" animBg="1" advAuto="0"/>
      <p:bldP spid="200" grpId="0" animBg="1" advAuto="0"/>
      <p:bldP spid="201" grpId="0" animBg="1" advAuto="0"/>
      <p:bldP spid="202" grpId="0" animBg="1" advAuto="0"/>
      <p:bldP spid="203" grpId="0" animBg="1" advAuto="0"/>
      <p:bldP spid="204" grpId="0" animBg="1" advAuto="0"/>
      <p:bldP spid="207" grpId="0" animBg="1" advAuto="0"/>
      <p:bldP spid="208" grpId="0" animBg="1" advAuto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DAAB54C-1D8F-8449-AD8D-601A67D258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33" t="245" r="617"/>
          <a:stretch/>
        </p:blipFill>
        <p:spPr>
          <a:xfrm>
            <a:off x="6826457" y="3287090"/>
            <a:ext cx="4431197" cy="2946909"/>
          </a:xfrm>
          <a:prstGeom prst="rect">
            <a:avLst/>
          </a:prstGeom>
        </p:spPr>
      </p:pic>
      <p:sp>
        <p:nvSpPr>
          <p:cNvPr id="212" name="Quote Bubble"/>
          <p:cNvSpPr/>
          <p:nvPr/>
        </p:nvSpPr>
        <p:spPr>
          <a:xfrm>
            <a:off x="7579647" y="1216984"/>
            <a:ext cx="3185687" cy="1611415"/>
          </a:xfrm>
          <a:prstGeom prst="wedgeEllipseCallout">
            <a:avLst>
              <a:gd name="adj1" fmla="val -19804"/>
              <a:gd name="adj2" fmla="val 73960"/>
            </a:avLst>
          </a:prstGeom>
          <a:solidFill>
            <a:schemeClr val="accent3">
              <a:lumOff val="44000"/>
            </a:schemeClr>
          </a:solidFill>
          <a:ln w="25400">
            <a:solidFill>
              <a:schemeClr val="accent1"/>
            </a:solidFill>
          </a:ln>
        </p:spPr>
        <p:txBody>
          <a:bodyPr lIns="45719" rIns="45719"/>
          <a:lstStyle/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13" name="What is Your Dream Placement Engine?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What is Your Dream Placement Engine?</a:t>
            </a:r>
          </a:p>
        </p:txBody>
      </p:sp>
      <p:sp>
        <p:nvSpPr>
          <p:cNvPr id="214" name="Best quality…"/>
          <p:cNvSpPr txBox="1">
            <a:spLocks noGrp="1"/>
          </p:cNvSpPr>
          <p:nvPr>
            <p:ph type="body" sz="half" idx="1"/>
          </p:nvPr>
        </p:nvSpPr>
        <p:spPr>
          <a:xfrm>
            <a:off x="533400" y="936625"/>
            <a:ext cx="5758983" cy="5337176"/>
          </a:xfrm>
          <a:prstGeom prst="rect">
            <a:avLst/>
          </a:prstGeom>
        </p:spPr>
        <p:txBody>
          <a:bodyPr/>
          <a:lstStyle/>
          <a:p>
            <a:pPr marL="0" indent="0">
              <a:buClrTx/>
              <a:buSzTx/>
              <a:buNone/>
              <a:defRPr>
                <a:solidFill>
                  <a:srgbClr val="945200"/>
                </a:solidFill>
              </a:defRPr>
            </a:pPr>
            <a:r>
              <a:rPr dirty="0"/>
              <a:t>Best quality</a:t>
            </a:r>
          </a:p>
          <a:p>
            <a:pPr marL="723900" lvl="1" indent="-342900">
              <a:buClrTx/>
              <a:buFont typeface="Wingdings" pitchFamily="2" charset="2"/>
              <a:buChar char="§"/>
              <a:defRPr sz="2400"/>
            </a:pPr>
            <a:r>
              <a:rPr dirty="0"/>
              <a:t>Wirelength, </a:t>
            </a:r>
            <a:r>
              <a:rPr dirty="0" err="1"/>
              <a:t>routability</a:t>
            </a:r>
            <a:r>
              <a:rPr dirty="0"/>
              <a:t>, timing, …</a:t>
            </a:r>
          </a:p>
          <a:p>
            <a:pPr marL="0" indent="0">
              <a:buClrTx/>
              <a:buSzTx/>
              <a:buNone/>
              <a:defRPr>
                <a:solidFill>
                  <a:srgbClr val="945200"/>
                </a:solidFill>
              </a:defRPr>
            </a:pPr>
            <a:r>
              <a:rPr dirty="0"/>
              <a:t>Ultrafast</a:t>
            </a:r>
          </a:p>
          <a:p>
            <a:pPr marL="723900" lvl="1" indent="-342900">
              <a:buClr>
                <a:srgbClr val="000000"/>
              </a:buClr>
              <a:buFont typeface="Wingdings" pitchFamily="2" charset="2"/>
              <a:buChar char="§"/>
              <a:defRPr sz="2400"/>
            </a:pPr>
            <a:r>
              <a:rPr dirty="0"/>
              <a:t>Placement is at the center of the design flow</a:t>
            </a:r>
          </a:p>
          <a:p>
            <a:pPr marL="723900" lvl="1" indent="-342900">
              <a:buClr>
                <a:srgbClr val="000000"/>
              </a:buClr>
              <a:buFont typeface="Wingdings" pitchFamily="2" charset="2"/>
              <a:buChar char="§"/>
              <a:defRPr sz="2400"/>
            </a:pPr>
            <a:r>
              <a:rPr dirty="0"/>
              <a:t>Fast turn-around time </a:t>
            </a:r>
          </a:p>
          <a:p>
            <a:pPr marL="0" indent="0">
              <a:buClrTx/>
              <a:buSzTx/>
              <a:buNone/>
              <a:defRPr>
                <a:solidFill>
                  <a:srgbClr val="945200"/>
                </a:solidFill>
              </a:defRPr>
            </a:pPr>
            <a:r>
              <a:rPr dirty="0"/>
              <a:t>Low development overhead</a:t>
            </a:r>
          </a:p>
          <a:p>
            <a:pPr marL="723900" lvl="1" indent="-342900">
              <a:buClr>
                <a:srgbClr val="000000"/>
              </a:buClr>
              <a:buFont typeface="Wingdings" pitchFamily="2" charset="2"/>
              <a:buChar char="§"/>
              <a:defRPr sz="2400"/>
            </a:pPr>
            <a:r>
              <a:rPr dirty="0"/>
              <a:t>From 1 year to a month or two?</a:t>
            </a:r>
          </a:p>
          <a:p>
            <a:pPr marL="0" indent="0">
              <a:buClrTx/>
              <a:buSzTx/>
              <a:buNone/>
              <a:defRPr>
                <a:solidFill>
                  <a:srgbClr val="945200"/>
                </a:solidFill>
              </a:defRPr>
            </a:pPr>
            <a:r>
              <a:rPr dirty="0"/>
              <a:t>Extensible</a:t>
            </a:r>
          </a:p>
          <a:p>
            <a:pPr marL="723900" lvl="1" indent="-342900">
              <a:buClr>
                <a:srgbClr val="000000"/>
              </a:buClr>
              <a:buFont typeface="Wingdings" pitchFamily="2" charset="2"/>
              <a:buChar char="§"/>
              <a:defRPr sz="2400"/>
            </a:pPr>
            <a:r>
              <a:rPr dirty="0"/>
              <a:t>Easy to try new algorithms and acceleration techniques</a:t>
            </a:r>
          </a:p>
        </p:txBody>
      </p:sp>
      <p:sp>
        <p:nvSpPr>
          <p:cNvPr id="215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11435838" y="6474941"/>
            <a:ext cx="203024" cy="307341"/>
          </a:xfrm>
          <a:prstGeom prst="rect">
            <a:avLst/>
          </a:prstGeom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/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16" name="10M-cell design…"/>
          <p:cNvSpPr txBox="1"/>
          <p:nvPr/>
        </p:nvSpPr>
        <p:spPr>
          <a:xfrm>
            <a:off x="7665086" y="1622123"/>
            <a:ext cx="3014838" cy="82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1">
                <a:solidFill>
                  <a:srgbClr val="303BAA"/>
                </a:solidFill>
              </a:defRPr>
            </a:pPr>
            <a:r>
              <a:rPr kumimoji="0" sz="2400" b="1" i="0" u="none" strike="noStrike" kern="0" cap="none" spc="0" normalizeH="0" baseline="0" noProof="0">
                <a:ln>
                  <a:noFill/>
                </a:ln>
                <a:solidFill>
                  <a:srgbClr val="303BA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10M-cell design </a:t>
            </a:r>
          </a:p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b="1">
                <a:solidFill>
                  <a:srgbClr val="303BAA"/>
                </a:solidFill>
              </a:defRPr>
            </a:pPr>
            <a:r>
              <a:rPr kumimoji="0" sz="2400" b="1" i="0" u="none" strike="noStrike" kern="0" cap="none" spc="0" normalizeH="0" baseline="0" noProof="0">
                <a:ln>
                  <a:noFill/>
                </a:ln>
                <a:solidFill>
                  <a:srgbClr val="303BA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3h➜5min?</a:t>
            </a:r>
          </a:p>
        </p:txBody>
      </p:sp>
    </p:spTree>
    <p:extLst>
      <p:ext uri="{BB962C8B-B14F-4D97-AF65-F5344CB8AC3E}">
        <p14:creationId xmlns:p14="http://schemas.microsoft.com/office/powerpoint/2010/main" val="2643812884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200"/>
                                        <p:tgtEl>
                                          <p:spTgt spid="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2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2" grpId="0" animBg="1" advAuto="0"/>
      <p:bldP spid="216" grpId="0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1" name="GPUEvolve.png" descr="GPUEvolv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8799" y="1643273"/>
            <a:ext cx="5003801" cy="3816664"/>
          </a:xfrm>
          <a:prstGeom prst="rect">
            <a:avLst/>
          </a:prstGeom>
          <a:ln w="12700">
            <a:miter lim="400000"/>
          </a:ln>
        </p:spPr>
      </p:pic>
      <p:sp>
        <p:nvSpPr>
          <p:cNvPr id="222" name="Title 1"/>
          <p:cNvSpPr txBox="1">
            <a:spLocks noGrp="1"/>
          </p:cNvSpPr>
          <p:nvPr>
            <p:ph type="title"/>
          </p:nvPr>
        </p:nvSpPr>
        <p:spPr>
          <a:xfrm>
            <a:off x="571500" y="151229"/>
            <a:ext cx="11049000" cy="71106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33298"/>
                </a:solidFill>
              </a:defRPr>
            </a:lvl1pPr>
          </a:lstStyle>
          <a:p>
            <a:r>
              <a:rPr lang="en-US" dirty="0"/>
              <a:t>Advances in Deep Learning Hardware/Software</a:t>
            </a:r>
            <a:endParaRPr dirty="0"/>
          </a:p>
        </p:txBody>
      </p:sp>
      <p:grpSp>
        <p:nvGrpSpPr>
          <p:cNvPr id="225" name="Rounded Rectangle 31"/>
          <p:cNvGrpSpPr/>
          <p:nvPr/>
        </p:nvGrpSpPr>
        <p:grpSpPr>
          <a:xfrm>
            <a:off x="4429438" y="3546647"/>
            <a:ext cx="848815" cy="400451"/>
            <a:chOff x="0" y="0"/>
            <a:chExt cx="848813" cy="400449"/>
          </a:xfrm>
        </p:grpSpPr>
        <p:sp>
          <p:nvSpPr>
            <p:cNvPr id="223" name="Rounded Rectangle"/>
            <p:cNvSpPr/>
            <p:nvPr/>
          </p:nvSpPr>
          <p:spPr>
            <a:xfrm>
              <a:off x="0" y="45973"/>
              <a:ext cx="848814" cy="308504"/>
            </a:xfrm>
            <a:prstGeom prst="roundRect">
              <a:avLst>
                <a:gd name="adj" fmla="val 10185"/>
              </a:avLst>
            </a:prstGeom>
            <a:noFill/>
            <a:ln w="9525" cap="flat">
              <a:solidFill>
                <a:srgbClr val="011893">
                  <a:alpha val="60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4" name="CPU"/>
            <p:cNvSpPr txBox="1"/>
            <p:nvPr/>
          </p:nvSpPr>
          <p:spPr>
            <a:xfrm>
              <a:off x="9202" y="0"/>
              <a:ext cx="830410" cy="4004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1474" tIns="41474" rIns="41474" bIns="41474" numCol="1" anchor="ctr">
              <a:spAutoFit/>
            </a:bodyPr>
            <a:lstStyle>
              <a:lvl1pPr algn="ctr">
                <a:defRPr sz="2100" b="1">
                  <a:solidFill>
                    <a:srgbClr val="0F7F12"/>
                  </a:solidFill>
                </a:defRPr>
              </a:lvl1pPr>
            </a:lstStyle>
            <a:p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2100" b="1" i="0" u="none" strike="noStrike" kern="0" cap="none" spc="0" normalizeH="0" baseline="0" noProof="0">
                  <a:ln>
                    <a:noFill/>
                  </a:ln>
                  <a:solidFill>
                    <a:srgbClr val="0F7F12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CPU</a:t>
              </a:r>
            </a:p>
          </p:txBody>
        </p:sp>
      </p:grpSp>
      <p:grpSp>
        <p:nvGrpSpPr>
          <p:cNvPr id="228" name="Rounded Rectangle 32"/>
          <p:cNvGrpSpPr/>
          <p:nvPr/>
        </p:nvGrpSpPr>
        <p:grpSpPr>
          <a:xfrm>
            <a:off x="2732246" y="2648712"/>
            <a:ext cx="848815" cy="400451"/>
            <a:chOff x="0" y="0"/>
            <a:chExt cx="848813" cy="400449"/>
          </a:xfrm>
        </p:grpSpPr>
        <p:sp>
          <p:nvSpPr>
            <p:cNvPr id="226" name="Rounded Rectangle"/>
            <p:cNvSpPr/>
            <p:nvPr/>
          </p:nvSpPr>
          <p:spPr>
            <a:xfrm>
              <a:off x="0" y="45973"/>
              <a:ext cx="848814" cy="308504"/>
            </a:xfrm>
            <a:prstGeom prst="roundRect">
              <a:avLst>
                <a:gd name="adj" fmla="val 10185"/>
              </a:avLst>
            </a:prstGeom>
            <a:noFill/>
            <a:ln w="9525" cap="flat">
              <a:solidFill>
                <a:srgbClr val="011893">
                  <a:alpha val="60000"/>
                </a:srgbClr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27" name="GPU"/>
            <p:cNvSpPr txBox="1"/>
            <p:nvPr/>
          </p:nvSpPr>
          <p:spPr>
            <a:xfrm>
              <a:off x="9202" y="0"/>
              <a:ext cx="830410" cy="40045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:a14="http://schemas.microsoft.com/office/drawing/2010/main" xmlns:m="http://schemas.openxmlformats.org/officeDocument/2006/math" xmlns="" val="1"/>
              </a:ext>
            </a:extLst>
          </p:spPr>
          <p:txBody>
            <a:bodyPr wrap="square" lIns="41474" tIns="41474" rIns="41474" bIns="41474" numCol="1" anchor="ctr">
              <a:spAutoFit/>
            </a:bodyPr>
            <a:lstStyle>
              <a:lvl1pPr algn="ctr">
                <a:defRPr sz="2100" b="1"/>
              </a:lvl1pPr>
            </a:lstStyle>
            <a:p>
              <a:pPr marL="0" marR="0" lvl="0" indent="0" algn="ctr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sz="2100" b="1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Arial"/>
                  <a:cs typeface="Arial"/>
                  <a:sym typeface="Arial"/>
                </a:rPr>
                <a:t>GPU</a:t>
              </a:r>
            </a:p>
          </p:txBody>
        </p:sp>
      </p:grpSp>
      <p:sp>
        <p:nvSpPr>
          <p:cNvPr id="229" name="TextBox 34"/>
          <p:cNvSpPr txBox="1"/>
          <p:nvPr/>
        </p:nvSpPr>
        <p:spPr>
          <a:xfrm>
            <a:off x="1806560" y="2028996"/>
            <a:ext cx="1711364" cy="3385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1600">
                <a:solidFill>
                  <a:srgbClr val="797979"/>
                </a:solidFill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1600" b="0" i="0" u="none" strike="noStrike" kern="0" cap="none" spc="0" normalizeH="0" baseline="0" noProof="0" dirty="0">
                <a:ln>
                  <a:noFill/>
                </a:ln>
                <a:solidFill>
                  <a:srgbClr val="797979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[Courtesy Nvidia]</a:t>
            </a:r>
          </a:p>
        </p:txBody>
      </p:sp>
      <p:sp>
        <p:nvSpPr>
          <p:cNvPr id="230" name="Slide Number Placeholder 3"/>
          <p:cNvSpPr txBox="1">
            <a:spLocks noGrp="1"/>
          </p:cNvSpPr>
          <p:nvPr>
            <p:ph type="sldNum" sz="quarter" idx="2"/>
          </p:nvPr>
        </p:nvSpPr>
        <p:spPr>
          <a:xfrm>
            <a:off x="11429999" y="6477000"/>
            <a:ext cx="194535" cy="29885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1474" tIns="41474" rIns="41474" bIns="41474"/>
          <a:lstStyle>
            <a:lvl1pPr algn="r" defTabSz="457092">
              <a:lnSpc>
                <a:spcPct val="93000"/>
              </a:lnSpc>
              <a:spcBef>
                <a:spcPts val="1500"/>
              </a:spcBef>
            </a:lvl1pPr>
          </a:lstStyle>
          <a:p>
            <a:pPr marL="0" marR="0" lvl="0" indent="0" algn="r" defTabSz="457092" rtl="0" eaLnBrk="1" fontAlgn="auto" latinLnBrk="0" hangingPunct="0">
              <a:lnSpc>
                <a:spcPct val="93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457092" rtl="0" eaLnBrk="1" fontAlgn="auto" latinLnBrk="0" hangingPunct="0">
                <a:lnSpc>
                  <a:spcPct val="93000"/>
                </a:lnSpc>
                <a:spcBef>
                  <a:spcPts val="15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31" name="Over 60x speedup in neural network training since 2013"/>
          <p:cNvSpPr txBox="1"/>
          <p:nvPr/>
        </p:nvSpPr>
        <p:spPr>
          <a:xfrm>
            <a:off x="1558335" y="5405105"/>
            <a:ext cx="4058399" cy="8280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/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Over </a:t>
            </a:r>
            <a:r>
              <a:rPr kumimoji="0" sz="2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60x</a:t>
            </a:r>
            <a:r>
              <a:rPr kumimoji="0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 speedup in neural network training since 2013</a:t>
            </a:r>
          </a:p>
        </p:txBody>
      </p:sp>
      <p:pic>
        <p:nvPicPr>
          <p:cNvPr id="232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47131" y="1574763"/>
            <a:ext cx="4572001" cy="3806572"/>
          </a:xfrm>
          <a:prstGeom prst="rect">
            <a:avLst/>
          </a:prstGeom>
          <a:ln w="12700">
            <a:miter lim="400000"/>
          </a:ln>
        </p:spPr>
      </p:pic>
      <p:sp>
        <p:nvSpPr>
          <p:cNvPr id="23" name="Over 60x speedup in neural network training since 2013">
            <a:extLst>
              <a:ext uri="{FF2B5EF4-FFF2-40B4-BE49-F238E27FC236}">
                <a16:creationId xmlns:a16="http://schemas.microsoft.com/office/drawing/2014/main" id="{CC2662EC-2BFD-2043-AFC0-51B21919803C}"/>
              </a:ext>
            </a:extLst>
          </p:cNvPr>
          <p:cNvSpPr txBox="1"/>
          <p:nvPr/>
        </p:nvSpPr>
        <p:spPr>
          <a:xfrm>
            <a:off x="6860733" y="5588292"/>
            <a:ext cx="4058399" cy="4616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5719" rIns="45719">
            <a:spAutoFit/>
          </a:bodyPr>
          <a:lstStyle>
            <a:lvl1pPr algn="ctr"/>
          </a:lstStyle>
          <a:p>
            <a:pPr marL="0" marR="0" lvl="0" indent="0" algn="ctr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Deep learning toolkits</a:t>
            </a:r>
            <a:endParaRPr kumimoji="0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496173030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2" grpId="0" animBg="1" advAuto="0"/>
      <p:bldP spid="2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575734" y="1391282"/>
            <a:ext cx="11323992" cy="4683841"/>
          </a:xfrm>
        </p:spPr>
        <p:txBody>
          <a:bodyPr>
            <a:normAutofit/>
          </a:bodyPr>
          <a:lstStyle/>
          <a:p>
            <a:pPr marL="191452" indent="-342900" defTabSz="859536">
              <a:spcBef>
                <a:spcPts val="500"/>
              </a:spcBef>
              <a:buClrTx/>
              <a:buFont typeface="Wingdings" pitchFamily="2" charset="2"/>
              <a:buChar char="§"/>
              <a:defRPr sz="2256"/>
            </a:pPr>
            <a:r>
              <a:rPr lang="en-US" sz="3000" dirty="0"/>
              <a:t>We propose a novel </a:t>
            </a:r>
            <a:r>
              <a:rPr lang="en-US" sz="3000" b="1" dirty="0">
                <a:solidFill>
                  <a:srgbClr val="C00000"/>
                </a:solidFill>
              </a:rPr>
              <a:t>analogy</a:t>
            </a:r>
            <a:r>
              <a:rPr lang="en-US" sz="3000" dirty="0"/>
              <a:t> by casting the nonlinear placement optimization into a neural network training problem</a:t>
            </a:r>
          </a:p>
          <a:p>
            <a:pPr marL="191452" indent="-342900" defTabSz="859536">
              <a:spcBef>
                <a:spcPts val="500"/>
              </a:spcBef>
              <a:buClrTx/>
              <a:buFont typeface="Wingdings" pitchFamily="2" charset="2"/>
              <a:buChar char="§"/>
              <a:defRPr sz="2256"/>
            </a:pPr>
            <a:endParaRPr lang="en-US" sz="3000" dirty="0"/>
          </a:p>
          <a:p>
            <a:pPr marL="191452" indent="-342900" defTabSz="859536">
              <a:spcBef>
                <a:spcPts val="500"/>
              </a:spcBef>
              <a:buClrTx/>
              <a:buFont typeface="Wingdings" pitchFamily="2" charset="2"/>
              <a:buChar char="§"/>
              <a:defRPr sz="2256"/>
            </a:pPr>
            <a:r>
              <a:rPr lang="en-US" sz="3000" dirty="0"/>
              <a:t>Greatly leverage deep learning hardware (GPU) and software toolkit (e.g., </a:t>
            </a:r>
            <a:r>
              <a:rPr lang="en-US" sz="3000" dirty="0" err="1"/>
              <a:t>PyTorch</a:t>
            </a:r>
            <a:r>
              <a:rPr lang="en-US" sz="3000" dirty="0"/>
              <a:t>)</a:t>
            </a:r>
          </a:p>
          <a:p>
            <a:pPr marL="191452" indent="-342900" defTabSz="859536">
              <a:spcBef>
                <a:spcPts val="500"/>
              </a:spcBef>
              <a:buClrTx/>
              <a:buFont typeface="Wingdings" pitchFamily="2" charset="2"/>
              <a:buChar char="§"/>
              <a:defRPr sz="2256"/>
            </a:pPr>
            <a:endParaRPr lang="en-US" sz="3000" dirty="0"/>
          </a:p>
          <a:p>
            <a:pPr marL="191452" indent="-342900" defTabSz="859536">
              <a:spcBef>
                <a:spcPts val="500"/>
              </a:spcBef>
              <a:buClrTx/>
              <a:buFont typeface="Wingdings" pitchFamily="2" charset="2"/>
              <a:buChar char="§"/>
              <a:defRPr sz="2256"/>
            </a:pPr>
            <a:r>
              <a:rPr lang="en-US" sz="3000" dirty="0"/>
              <a:t>Enable ultra-high parallelism and acceleration while getting the state-of-the-art results</a:t>
            </a:r>
          </a:p>
        </p:txBody>
      </p:sp>
      <p:sp>
        <p:nvSpPr>
          <p:cNvPr id="5" name="Slide Number Placeholder 3">
            <a:extLst>
              <a:ext uri="{FF2B5EF4-FFF2-40B4-BE49-F238E27FC236}">
                <a16:creationId xmlns:a16="http://schemas.microsoft.com/office/drawing/2014/main" id="{AFE3423B-12A9-6A40-B413-0ADD381CD8A3}"/>
              </a:ext>
            </a:extLst>
          </p:cNvPr>
          <p:cNvSpPr txBox="1">
            <a:spLocks/>
          </p:cNvSpPr>
          <p:nvPr/>
        </p:nvSpPr>
        <p:spPr bwMode="auto">
          <a:xfrm flipH="1">
            <a:off x="10665415" y="6368271"/>
            <a:ext cx="1048317" cy="302425"/>
          </a:xfrm>
          <a:prstGeom prst="rect">
            <a:avLst/>
          </a:prstGeom>
          <a:noFill/>
          <a:ln>
            <a:noFill/>
          </a:ln>
          <a:effectLst/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808080"/>
                </a:solidFill>
                <a:round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vert="horz" wrap="square" lIns="82951" tIns="41475" rIns="82951" bIns="41475" numCol="1" anchor="t" anchorCtr="0" compatLnSpc="1">
            <a:prstTxWarp prst="textNoShape">
              <a:avLst/>
            </a:prstTxWarp>
          </a:bodyPr>
          <a:lstStyle>
            <a:lvl1pPr marL="0" indent="0" algn="ctr" defTabSz="457093" rtl="0" fontAlgn="base">
              <a:lnSpc>
                <a:spcPct val="93000"/>
              </a:lnSpc>
              <a:spcBef>
                <a:spcPct val="0"/>
              </a:spcBef>
              <a:spcAft>
                <a:spcPts val="1563"/>
              </a:spcAft>
              <a:buClr>
                <a:srgbClr val="000000"/>
              </a:buClr>
              <a:buSzPct val="100000"/>
              <a:buFontTx/>
              <a:buNone/>
              <a:defRPr sz="2940" b="0">
                <a:solidFill>
                  <a:schemeClr val="tx2"/>
                </a:solidFill>
                <a:latin typeface="Trebuchet MS" panose="020B0603020202020204" pitchFamily="34" charset="0"/>
                <a:ea typeface="+mn-ea"/>
                <a:cs typeface="+mn-cs"/>
              </a:defRPr>
            </a:lvl1pPr>
            <a:lvl2pPr marL="699973" indent="0" algn="ctr" defTabSz="457093" rtl="0" fontAlgn="base">
              <a:lnSpc>
                <a:spcPct val="93000"/>
              </a:lnSpc>
              <a:spcBef>
                <a:spcPct val="0"/>
              </a:spcBef>
              <a:spcAft>
                <a:spcPts val="1250"/>
              </a:spcAft>
              <a:buClr>
                <a:srgbClr val="EB7235"/>
              </a:buClr>
              <a:buSzPct val="100000"/>
              <a:buFontTx/>
              <a:buNone/>
              <a:defRPr sz="3429">
                <a:solidFill>
                  <a:schemeClr val="tx2"/>
                </a:solidFill>
                <a:latin typeface="Trebuchet MS" panose="020B0603020202020204" pitchFamily="34" charset="0"/>
                <a:ea typeface="+mn-ea"/>
                <a:cs typeface="Arial" charset="0"/>
              </a:defRPr>
            </a:lvl2pPr>
            <a:lvl3pPr marL="1333838" indent="0" algn="ctr" defTabSz="457093" rtl="0" fontAlgn="base">
              <a:lnSpc>
                <a:spcPct val="93000"/>
              </a:lnSpc>
              <a:spcBef>
                <a:spcPct val="0"/>
              </a:spcBef>
              <a:spcAft>
                <a:spcPts val="938"/>
              </a:spcAft>
              <a:buClr>
                <a:srgbClr val="000000"/>
              </a:buClr>
              <a:buSzPct val="100000"/>
              <a:buFontTx/>
              <a:buNone/>
              <a:defRPr sz="3429">
                <a:solidFill>
                  <a:schemeClr val="tx2"/>
                </a:solidFill>
                <a:latin typeface="Trebuchet MS" panose="020B0603020202020204" pitchFamily="34" charset="0"/>
                <a:ea typeface="+mn-ea"/>
                <a:cs typeface="Arial" charset="0"/>
              </a:defRPr>
            </a:lvl3pPr>
            <a:lvl4pPr marL="1893816" indent="0" algn="ctr" defTabSz="457093" rtl="0" fontAlgn="base">
              <a:lnSpc>
                <a:spcPct val="93000"/>
              </a:lnSpc>
              <a:spcBef>
                <a:spcPct val="0"/>
              </a:spcBef>
              <a:spcAft>
                <a:spcPts val="625"/>
              </a:spcAft>
              <a:buClr>
                <a:srgbClr val="000000"/>
              </a:buClr>
              <a:buSzPct val="100000"/>
              <a:buFontTx/>
              <a:buNone/>
              <a:defRPr sz="3429">
                <a:solidFill>
                  <a:schemeClr val="tx2"/>
                </a:solidFill>
                <a:latin typeface="Trebuchet MS" panose="020B0603020202020204" pitchFamily="34" charset="0"/>
                <a:ea typeface="+mn-ea"/>
                <a:cs typeface="Arial" charset="0"/>
              </a:defRPr>
            </a:lvl4pPr>
            <a:lvl5pPr marL="2313800" indent="0" algn="ctr" defTabSz="457093" rtl="0" fontAlgn="base">
              <a:lnSpc>
                <a:spcPct val="93000"/>
              </a:lnSpc>
              <a:spcBef>
                <a:spcPct val="0"/>
              </a:spcBef>
              <a:spcAft>
                <a:spcPts val="313"/>
              </a:spcAft>
              <a:buClr>
                <a:srgbClr val="000000"/>
              </a:buClr>
              <a:buSzPct val="100000"/>
              <a:buFontTx/>
              <a:buNone/>
              <a:defRPr sz="3429">
                <a:solidFill>
                  <a:schemeClr val="tx2"/>
                </a:solidFill>
                <a:latin typeface="Trebuchet MS" panose="020B0603020202020204" pitchFamily="34" charset="0"/>
                <a:ea typeface="+mn-ea"/>
                <a:cs typeface="Arial" charset="0"/>
              </a:defRPr>
            </a:lvl5pPr>
            <a:lvl6pPr marL="2514014" indent="-228547" algn="l" defTabSz="457093" rtl="0" fontAlgn="base">
              <a:lnSpc>
                <a:spcPct val="93000"/>
              </a:lnSpc>
              <a:spcBef>
                <a:spcPct val="0"/>
              </a:spcBef>
              <a:spcAft>
                <a:spcPts val="313"/>
              </a:spcAft>
              <a:buClr>
                <a:srgbClr val="000000"/>
              </a:buClr>
              <a:buSzPct val="100000"/>
              <a:buFont typeface="Times New Roman" charset="0"/>
              <a:defRPr sz="2199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6pPr>
            <a:lvl7pPr marL="2971107" indent="-228547" algn="l" defTabSz="457093" rtl="0" fontAlgn="base">
              <a:lnSpc>
                <a:spcPct val="93000"/>
              </a:lnSpc>
              <a:spcBef>
                <a:spcPct val="0"/>
              </a:spcBef>
              <a:spcAft>
                <a:spcPts val="313"/>
              </a:spcAft>
              <a:buClr>
                <a:srgbClr val="000000"/>
              </a:buClr>
              <a:buSzPct val="100000"/>
              <a:buFont typeface="Times New Roman" charset="0"/>
              <a:defRPr sz="2199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7pPr>
            <a:lvl8pPr marL="3428200" indent="-228547" algn="l" defTabSz="457093" rtl="0" fontAlgn="base">
              <a:lnSpc>
                <a:spcPct val="93000"/>
              </a:lnSpc>
              <a:spcBef>
                <a:spcPct val="0"/>
              </a:spcBef>
              <a:spcAft>
                <a:spcPts val="313"/>
              </a:spcAft>
              <a:buClr>
                <a:srgbClr val="000000"/>
              </a:buClr>
              <a:buSzPct val="100000"/>
              <a:buFont typeface="Times New Roman" charset="0"/>
              <a:defRPr sz="2199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8pPr>
            <a:lvl9pPr marL="3885293" indent="-228547" algn="l" defTabSz="457093" rtl="0" fontAlgn="base">
              <a:lnSpc>
                <a:spcPct val="93000"/>
              </a:lnSpc>
              <a:spcBef>
                <a:spcPct val="0"/>
              </a:spcBef>
              <a:spcAft>
                <a:spcPts val="313"/>
              </a:spcAft>
              <a:buClr>
                <a:srgbClr val="000000"/>
              </a:buClr>
              <a:buSzPct val="100000"/>
              <a:buFont typeface="Times New Roman" charset="0"/>
              <a:defRPr sz="2199">
                <a:solidFill>
                  <a:srgbClr val="000000"/>
                </a:solidFill>
                <a:latin typeface="+mn-lt"/>
                <a:ea typeface="+mn-ea"/>
                <a:cs typeface="Arial" charset="0"/>
              </a:defRPr>
            </a:lvl9pPr>
          </a:lstStyle>
          <a:p>
            <a:pPr marL="0" marR="0" lvl="0" indent="0" algn="r" defTabSz="457093" rtl="0" eaLnBrk="1" fontAlgn="base" latinLnBrk="0" hangingPunct="1">
              <a:lnSpc>
                <a:spcPct val="93000"/>
              </a:lnSpc>
              <a:spcBef>
                <a:spcPct val="0"/>
              </a:spcBef>
              <a:spcAft>
                <a:spcPts val="1563"/>
              </a:spcAft>
              <a:buClr>
                <a:srgbClr val="000000"/>
              </a:buClr>
              <a:buSzPct val="100000"/>
              <a:buFontTx/>
              <a:buNone/>
              <a:tabLst/>
              <a:defRPr/>
            </a:pPr>
            <a:fld id="{CFAB4279-0E4D-FE49-BB86-122ABE5917F4}" type="slidenum">
              <a:rPr kumimoji="0" lang="en-US" sz="1633" b="0" i="0" u="none" strike="noStrike" kern="0" cap="none" spc="0" normalizeH="0" baseline="0" noProof="0">
                <a:ln>
                  <a:noFill/>
                </a:ln>
                <a:solidFill>
                  <a:srgbClr val="FFFFFF">
                    <a:lumMod val="50000"/>
                  </a:srgbClr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pPr marL="0" marR="0" lvl="0" indent="0" algn="r" defTabSz="457093" rtl="0" eaLnBrk="1" fontAlgn="base" latinLnBrk="0" hangingPunct="1">
                <a:lnSpc>
                  <a:spcPct val="93000"/>
                </a:lnSpc>
                <a:spcBef>
                  <a:spcPct val="0"/>
                </a:spcBef>
                <a:spcAft>
                  <a:spcPts val="1563"/>
                </a:spcAft>
                <a:buClr>
                  <a:srgbClr val="000000"/>
                </a:buClr>
                <a:buSzPct val="100000"/>
                <a:buFontTx/>
                <a:buNone/>
                <a:tabLst/>
                <a:defRPr/>
              </a:pPr>
              <a:t>7</a:t>
            </a:fld>
            <a:endParaRPr kumimoji="0" lang="en-US" sz="1633" b="0" i="0" u="none" strike="noStrike" kern="0" cap="none" spc="0" normalizeH="0" baseline="0" noProof="0" dirty="0">
              <a:ln>
                <a:noFill/>
              </a:ln>
              <a:solidFill>
                <a:srgbClr val="FFFFFF">
                  <a:lumMod val="50000"/>
                </a:srgbClr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D753715B-43FA-B64D-86C1-EA8AB90827D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71500" y="151229"/>
            <a:ext cx="11049000" cy="711062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333298"/>
                </a:solidFill>
              </a:defRPr>
            </a:lvl1pPr>
          </a:lstStyle>
          <a:p>
            <a:r>
              <a:rPr lang="en-US" dirty="0" err="1"/>
              <a:t>DREAMPlace</a:t>
            </a:r>
            <a:r>
              <a:rPr lang="en-US" dirty="0"/>
              <a:t> Strategies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00635521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5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1646" y="3617260"/>
            <a:ext cx="4495801" cy="1344222"/>
          </a:xfrm>
          <a:prstGeom prst="rect">
            <a:avLst/>
          </a:prstGeom>
          <a:ln w="12700">
            <a:miter lim="400000"/>
          </a:ln>
        </p:spPr>
      </p:pic>
      <p:sp>
        <p:nvSpPr>
          <p:cNvPr id="247" name="TextBox 10"/>
          <p:cNvSpPr txBox="1"/>
          <p:nvPr/>
        </p:nvSpPr>
        <p:spPr>
          <a:xfrm>
            <a:off x="1936469" y="5954523"/>
            <a:ext cx="3069902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200" b="1">
                <a:solidFill>
                  <a:srgbClr val="303BAA"/>
                </a:solidFill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200" b="1" i="0" u="none" strike="noStrike" kern="0" cap="none" spc="0" normalizeH="0" baseline="0" noProof="0">
                <a:ln>
                  <a:noFill/>
                </a:ln>
                <a:solidFill>
                  <a:srgbClr val="303BA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Train a neural network</a:t>
            </a:r>
          </a:p>
        </p:txBody>
      </p:sp>
      <p:sp>
        <p:nvSpPr>
          <p:cNvPr id="248" name="TextBox 11"/>
          <p:cNvSpPr txBox="1"/>
          <p:nvPr/>
        </p:nvSpPr>
        <p:spPr>
          <a:xfrm>
            <a:off x="7234962" y="5954523"/>
            <a:ext cx="2542206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200" b="1">
                <a:solidFill>
                  <a:srgbClr val="303BAA"/>
                </a:solidFill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200" b="1" i="0" u="none" strike="noStrike" kern="0" cap="none" spc="0" normalizeH="0" baseline="0" noProof="0">
                <a:ln>
                  <a:noFill/>
                </a:ln>
                <a:solidFill>
                  <a:srgbClr val="303BA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Solve a placement</a:t>
            </a:r>
          </a:p>
        </p:txBody>
      </p:sp>
      <p:sp>
        <p:nvSpPr>
          <p:cNvPr id="249" name="Title 1"/>
          <p:cNvSpPr txBox="1"/>
          <p:nvPr/>
        </p:nvSpPr>
        <p:spPr>
          <a:xfrm>
            <a:off x="571500" y="273460"/>
            <a:ext cx="10250988" cy="541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1474" tIns="41474" rIns="41474" bIns="41474" anchor="ctr">
            <a:spAutoFit/>
          </a:bodyPr>
          <a:lstStyle>
            <a:lvl1pPr defTabSz="457092">
              <a:lnSpc>
                <a:spcPct val="93000"/>
              </a:lnSpc>
              <a:defRPr sz="3200">
                <a:solidFill>
                  <a:srgbClr val="333298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 marL="0" marR="0" lvl="0" indent="0" algn="l" defTabSz="457092" rtl="0" eaLnBrk="1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3298"/>
                </a:solidFill>
                <a:effectLst/>
                <a:uLnTx/>
                <a:uFillTx/>
                <a:latin typeface="Arial Black"/>
                <a:cs typeface="Arial Black"/>
                <a:sym typeface="Arial Black"/>
              </a:rPr>
              <a:t>Analogy between NN Training and Placement</a:t>
            </a:r>
            <a:endParaRPr kumimoji="0" sz="3200" b="0" i="0" u="none" strike="noStrike" kern="0" cap="none" spc="0" normalizeH="0" baseline="0" noProof="0" dirty="0">
              <a:ln>
                <a:noFill/>
              </a:ln>
              <a:solidFill>
                <a:srgbClr val="333298"/>
              </a:solidFill>
              <a:effectLst/>
              <a:uLnTx/>
              <a:uFillTx/>
              <a:latin typeface="Arial Black"/>
              <a:cs typeface="Arial Black"/>
              <a:sym typeface="Arial Black"/>
            </a:endParaRPr>
          </a:p>
        </p:txBody>
      </p:sp>
      <p:sp>
        <p:nvSpPr>
          <p:cNvPr id="250" name="Slide Number Placeholder 3"/>
          <p:cNvSpPr txBox="1">
            <a:spLocks noGrp="1"/>
          </p:cNvSpPr>
          <p:nvPr>
            <p:ph type="sldNum" sz="quarter" idx="4294967295"/>
          </p:nvPr>
        </p:nvSpPr>
        <p:spPr>
          <a:xfrm>
            <a:off x="11429999" y="6477000"/>
            <a:ext cx="194535" cy="29885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1474" tIns="41474" rIns="41474" bIns="41474"/>
          <a:lstStyle>
            <a:lvl1pPr algn="r" defTabSz="457092">
              <a:lnSpc>
                <a:spcPct val="93000"/>
              </a:lnSpc>
              <a:spcBef>
                <a:spcPts val="1500"/>
              </a:spcBef>
              <a:defRPr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marL="0" marR="0" lvl="0" indent="0" algn="r" defTabSz="457092" rtl="0" eaLnBrk="1" fontAlgn="auto" latinLnBrk="0" hangingPunct="0">
              <a:lnSpc>
                <a:spcPct val="93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/>
                <a:sym typeface="Helvetica"/>
              </a:rPr>
              <a:pPr marL="0" marR="0" lvl="0" indent="0" algn="r" defTabSz="457092" rtl="0" eaLnBrk="1" fontAlgn="auto" latinLnBrk="0" hangingPunct="0">
                <a:lnSpc>
                  <a:spcPct val="93000"/>
                </a:lnSpc>
                <a:spcBef>
                  <a:spcPts val="15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sym typeface="Helvetica"/>
            </a:endParaRPr>
          </a:p>
        </p:txBody>
      </p:sp>
      <p:grpSp>
        <p:nvGrpSpPr>
          <p:cNvPr id="253" name="Group"/>
          <p:cNvGrpSpPr/>
          <p:nvPr/>
        </p:nvGrpSpPr>
        <p:grpSpPr>
          <a:xfrm>
            <a:off x="6154886" y="2122477"/>
            <a:ext cx="39749" cy="3469066"/>
            <a:chOff x="0" y="0"/>
            <a:chExt cx="39747" cy="3469065"/>
          </a:xfrm>
        </p:grpSpPr>
        <p:sp>
          <p:nvSpPr>
            <p:cNvPr id="251" name="Straight Connector 11"/>
            <p:cNvSpPr/>
            <p:nvPr/>
          </p:nvSpPr>
          <p:spPr>
            <a:xfrm flipH="1">
              <a:off x="-1" y="0"/>
              <a:ext cx="2" cy="3469066"/>
            </a:xfrm>
            <a:prstGeom prst="line">
              <a:avLst/>
            </a:prstGeom>
            <a:solidFill>
              <a:srgbClr val="00B8FF"/>
            </a:solidFill>
            <a:ln w="25400" cap="flat">
              <a:solidFill>
                <a:srgbClr val="9452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52" name="Straight Connector 12"/>
            <p:cNvSpPr/>
            <p:nvPr/>
          </p:nvSpPr>
          <p:spPr>
            <a:xfrm flipH="1">
              <a:off x="39747" y="0"/>
              <a:ext cx="1" cy="3469065"/>
            </a:xfrm>
            <a:prstGeom prst="line">
              <a:avLst/>
            </a:prstGeom>
            <a:solidFill>
              <a:srgbClr val="00B8FF"/>
            </a:solidFill>
            <a:ln w="25400" cap="flat">
              <a:solidFill>
                <a:srgbClr val="9452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54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36319" y="2853830"/>
            <a:ext cx="2870201" cy="3017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55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19146" y="1788460"/>
            <a:ext cx="3860801" cy="914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6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49446" y="1788460"/>
            <a:ext cx="3860801" cy="914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7" name="Image" descr="Image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547846" y="3617260"/>
            <a:ext cx="4064001" cy="1347120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209710209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7" grpId="0" animBg="1" advAuto="0"/>
      <p:bldP spid="248" grpId="0" animBg="1" advAuto="0"/>
      <p:bldP spid="253" grpId="0" animBg="1" advAuto="0"/>
      <p:bldP spid="254" grpId="0" animBg="1" advAuto="0"/>
      <p:bldP spid="255" grpId="0" animBg="1" advAuto="0"/>
      <p:bldP spid="256" grpId="0" animBg="1" advAuto="0"/>
      <p:bldP spid="257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TextBox 10"/>
          <p:cNvSpPr txBox="1"/>
          <p:nvPr/>
        </p:nvSpPr>
        <p:spPr>
          <a:xfrm>
            <a:off x="1936469" y="5954523"/>
            <a:ext cx="3069902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200" b="1">
                <a:solidFill>
                  <a:srgbClr val="303BAA"/>
                </a:solidFill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200" b="1" i="0" u="none" strike="noStrike" kern="0" cap="none" spc="0" normalizeH="0" baseline="0" noProof="0">
                <a:ln>
                  <a:noFill/>
                </a:ln>
                <a:solidFill>
                  <a:srgbClr val="303BA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Train a neural network</a:t>
            </a:r>
          </a:p>
        </p:txBody>
      </p:sp>
      <p:sp>
        <p:nvSpPr>
          <p:cNvPr id="263" name="TextBox 11"/>
          <p:cNvSpPr txBox="1"/>
          <p:nvPr/>
        </p:nvSpPr>
        <p:spPr>
          <a:xfrm>
            <a:off x="7234962" y="5954523"/>
            <a:ext cx="2542206" cy="4216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45719" rIns="45719">
            <a:spAutoFit/>
          </a:bodyPr>
          <a:lstStyle>
            <a:lvl1pPr>
              <a:defRPr sz="2200" b="1">
                <a:solidFill>
                  <a:srgbClr val="303BAA"/>
                </a:solidFill>
              </a:defRPr>
            </a:lvl1pPr>
          </a:lstStyle>
          <a:p>
            <a:pPr marL="0" marR="0" lvl="0" indent="0" algn="l" defTabSz="91440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sz="2200" b="1" i="0" u="none" strike="noStrike" kern="0" cap="none" spc="0" normalizeH="0" baseline="0" noProof="0">
                <a:ln>
                  <a:noFill/>
                </a:ln>
                <a:solidFill>
                  <a:srgbClr val="303BAA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Solve a placement</a:t>
            </a:r>
          </a:p>
        </p:txBody>
      </p:sp>
      <p:sp>
        <p:nvSpPr>
          <p:cNvPr id="264" name="Left-Right Arrow 12"/>
          <p:cNvSpPr/>
          <p:nvPr/>
        </p:nvSpPr>
        <p:spPr>
          <a:xfrm>
            <a:off x="5806083" y="5960122"/>
            <a:ext cx="706281" cy="409421"/>
          </a:xfrm>
          <a:prstGeom prst="leftRightArrow">
            <a:avLst>
              <a:gd name="adj1" fmla="val 50000"/>
              <a:gd name="adj2" fmla="val 50000"/>
            </a:avLst>
          </a:prstGeom>
          <a:solidFill>
            <a:srgbClr val="262673"/>
          </a:solidFill>
          <a:ln>
            <a:solidFill>
              <a:srgbClr val="000000"/>
            </a:solidFill>
          </a:ln>
        </p:spPr>
        <p:txBody>
          <a:bodyPr lIns="45719" rIns="45719"/>
          <a:lstStyle/>
          <a:p>
            <a:pPr marL="0" marR="0" lvl="0" indent="0" algn="l" defTabSz="508012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2000"/>
            </a:pPr>
            <a:endParaRPr kumimoji="0" sz="20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  <p:sp>
        <p:nvSpPr>
          <p:cNvPr id="265" name="Title 1"/>
          <p:cNvSpPr txBox="1"/>
          <p:nvPr/>
        </p:nvSpPr>
        <p:spPr>
          <a:xfrm>
            <a:off x="571500" y="273461"/>
            <a:ext cx="10200884" cy="54170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square" lIns="41474" tIns="41474" rIns="41474" bIns="41474" anchor="ctr">
            <a:spAutoFit/>
          </a:bodyPr>
          <a:lstStyle>
            <a:lvl1pPr defTabSz="457092">
              <a:lnSpc>
                <a:spcPct val="93000"/>
              </a:lnSpc>
              <a:defRPr sz="3200">
                <a:solidFill>
                  <a:srgbClr val="333298"/>
                </a:solidFill>
                <a:latin typeface="Arial Black"/>
                <a:ea typeface="Arial Black"/>
                <a:cs typeface="Arial Black"/>
                <a:sym typeface="Arial Black"/>
              </a:defRPr>
            </a:lvl1pPr>
          </a:lstStyle>
          <a:p>
            <a:pPr marL="0" marR="0" lvl="0" indent="0" algn="l" defTabSz="457092" rtl="0" eaLnBrk="1" fontAlgn="auto" latinLnBrk="0" hangingPunct="0">
              <a:lnSpc>
                <a:spcPct val="93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rgbClr val="333298"/>
                </a:solidFill>
                <a:effectLst/>
                <a:uLnTx/>
                <a:uFillTx/>
                <a:latin typeface="Arial Black"/>
                <a:cs typeface="Arial Black"/>
                <a:sym typeface="Arial Black"/>
              </a:rPr>
              <a:t>Analogy between NN Training and Placement</a:t>
            </a:r>
          </a:p>
        </p:txBody>
      </p:sp>
      <p:sp>
        <p:nvSpPr>
          <p:cNvPr id="266" name="Slide Number Placeholder 3"/>
          <p:cNvSpPr txBox="1">
            <a:spLocks noGrp="1"/>
          </p:cNvSpPr>
          <p:nvPr>
            <p:ph type="sldNum" sz="quarter" idx="4294967295"/>
          </p:nvPr>
        </p:nvSpPr>
        <p:spPr>
          <a:xfrm>
            <a:off x="11331116" y="6477000"/>
            <a:ext cx="293418" cy="298850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41474" tIns="41474" rIns="41474" bIns="41474"/>
          <a:lstStyle>
            <a:lvl1pPr algn="r" defTabSz="457092">
              <a:lnSpc>
                <a:spcPct val="93000"/>
              </a:lnSpc>
              <a:spcBef>
                <a:spcPts val="1500"/>
              </a:spcBef>
              <a:defRPr>
                <a:latin typeface="+mj-lt"/>
                <a:ea typeface="+mj-ea"/>
                <a:cs typeface="+mj-cs"/>
                <a:sym typeface="Helvetica"/>
              </a:defRPr>
            </a:lvl1pPr>
          </a:lstStyle>
          <a:p>
            <a:pPr marL="0" marR="0" lvl="0" indent="0" algn="r" defTabSz="457092" rtl="0" eaLnBrk="1" fontAlgn="auto" latinLnBrk="0" hangingPunct="0">
              <a:lnSpc>
                <a:spcPct val="93000"/>
              </a:lnSpc>
              <a:spcBef>
                <a:spcPts val="150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6CB4B4D-7CA3-9044-876B-883B54F8677D}" type="slidenum">
              <a:rPr kumimoji="0" sz="1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Helvetica"/>
                <a:sym typeface="Helvetica"/>
              </a:rPr>
              <a:pPr marL="0" marR="0" lvl="0" indent="0" algn="r" defTabSz="457092" rtl="0" eaLnBrk="1" fontAlgn="auto" latinLnBrk="0" hangingPunct="0">
                <a:lnSpc>
                  <a:spcPct val="93000"/>
                </a:lnSpc>
                <a:spcBef>
                  <a:spcPts val="150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0" sz="1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Helvetica"/>
              <a:sym typeface="Helvetica"/>
            </a:endParaRPr>
          </a:p>
        </p:txBody>
      </p:sp>
      <p:grpSp>
        <p:nvGrpSpPr>
          <p:cNvPr id="269" name="Group"/>
          <p:cNvGrpSpPr/>
          <p:nvPr/>
        </p:nvGrpSpPr>
        <p:grpSpPr>
          <a:xfrm>
            <a:off x="6154886" y="2122477"/>
            <a:ext cx="39749" cy="3469066"/>
            <a:chOff x="0" y="0"/>
            <a:chExt cx="39747" cy="3469065"/>
          </a:xfrm>
        </p:grpSpPr>
        <p:sp>
          <p:nvSpPr>
            <p:cNvPr id="267" name="Straight Connector 11"/>
            <p:cNvSpPr/>
            <p:nvPr/>
          </p:nvSpPr>
          <p:spPr>
            <a:xfrm flipH="1">
              <a:off x="-1" y="0"/>
              <a:ext cx="2" cy="3469066"/>
            </a:xfrm>
            <a:prstGeom prst="line">
              <a:avLst/>
            </a:prstGeom>
            <a:solidFill>
              <a:srgbClr val="00B8FF"/>
            </a:solidFill>
            <a:ln w="25400" cap="flat">
              <a:solidFill>
                <a:srgbClr val="9452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  <p:sp>
          <p:nvSpPr>
            <p:cNvPr id="268" name="Straight Connector 12"/>
            <p:cNvSpPr/>
            <p:nvPr/>
          </p:nvSpPr>
          <p:spPr>
            <a:xfrm flipH="1">
              <a:off x="39747" y="0"/>
              <a:ext cx="1" cy="3469065"/>
            </a:xfrm>
            <a:prstGeom prst="line">
              <a:avLst/>
            </a:prstGeom>
            <a:solidFill>
              <a:srgbClr val="00B8FF"/>
            </a:solidFill>
            <a:ln w="25400" cap="flat">
              <a:solidFill>
                <a:srgbClr val="945200"/>
              </a:solidFill>
              <a:prstDash val="solid"/>
              <a:round/>
            </a:ln>
            <a:effectLst/>
          </p:spPr>
          <p:txBody>
            <a:bodyPr wrap="square" lIns="45719" tIns="45719" rIns="45719" bIns="45719" numCol="1" anchor="t">
              <a:noAutofit/>
            </a:bodyPr>
            <a:lstStyle/>
            <a:p>
              <a:pPr marL="0" marR="0" lvl="0" indent="0" algn="l" defTabSz="914400" rtl="0" eaLnBrk="1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/>
                <a:cs typeface="Arial"/>
                <a:sym typeface="Arial"/>
              </a:endParaRPr>
            </a:p>
          </p:txBody>
        </p:sp>
      </p:grpSp>
      <p:pic>
        <p:nvPicPr>
          <p:cNvPr id="270" name="Image" descr="Image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4746" y="2853830"/>
            <a:ext cx="2870201" cy="3017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271" name="Image" descr="Image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49446" y="1788460"/>
            <a:ext cx="3860801" cy="914400"/>
          </a:xfrm>
          <a:prstGeom prst="rect">
            <a:avLst/>
          </a:prstGeom>
          <a:ln w="12700">
            <a:miter lim="400000"/>
          </a:ln>
        </p:spPr>
      </p:pic>
      <p:pic>
        <p:nvPicPr>
          <p:cNvPr id="272" name="Image" descr="Image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547846" y="3617260"/>
            <a:ext cx="4064001" cy="1347120"/>
          </a:xfrm>
          <a:prstGeom prst="rect">
            <a:avLst/>
          </a:prstGeom>
          <a:ln w="12700">
            <a:miter lim="400000"/>
          </a:ln>
        </p:spPr>
      </p:pic>
      <p:pic>
        <p:nvPicPr>
          <p:cNvPr id="273" name="Image" descr="Image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89015" y="1704283"/>
            <a:ext cx="4711060" cy="4044561"/>
          </a:xfrm>
          <a:prstGeom prst="rect">
            <a:avLst/>
          </a:prstGeom>
          <a:ln w="12700">
            <a:miter lim="400000"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887CAAB-8994-C840-A758-DDB55F5B9E64}"/>
              </a:ext>
            </a:extLst>
          </p:cNvPr>
          <p:cNvSpPr txBox="1"/>
          <p:nvPr/>
        </p:nvSpPr>
        <p:spPr>
          <a:xfrm>
            <a:off x="2124130" y="1043419"/>
            <a:ext cx="8141009" cy="461663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spc="0" normalizeH="0" baseline="0" dirty="0">
                <a:ln>
                  <a:noFill/>
                </a:ln>
                <a:solidFill>
                  <a:srgbClr val="945200"/>
                </a:solidFill>
                <a:effectLst/>
                <a:uFillTx/>
                <a:latin typeface="+mn-lt"/>
                <a:ea typeface="+mn-ea"/>
                <a:cs typeface="+mn-cs"/>
                <a:sym typeface="Arial"/>
              </a:rPr>
              <a:t>Casting the placement problem into neural network training</a:t>
            </a:r>
          </a:p>
        </p:txBody>
      </p:sp>
    </p:spTree>
    <p:extLst>
      <p:ext uri="{BB962C8B-B14F-4D97-AF65-F5344CB8AC3E}">
        <p14:creationId xmlns:p14="http://schemas.microsoft.com/office/powerpoint/2010/main" val="3825366000"/>
      </p:ext>
    </p:extLst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0" grpId="0" animBg="1" advAuto="0"/>
    </p:bldLst>
  </p:timing>
</p:sld>
</file>

<file path=ppt/theme/theme1.xml><?xml version="1.0" encoding="utf-8"?>
<a:theme xmlns:a="http://schemas.openxmlformats.org/drawingml/2006/main" name="utda_template">
  <a:themeElements>
    <a:clrScheme name="utda_templa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8F8F8F"/>
      </a:accent3>
      <a:accent4>
        <a:srgbClr val="707070"/>
      </a:accent4>
      <a:accent5>
        <a:srgbClr val="DAEDEF"/>
      </a:accent5>
      <a:accent6>
        <a:srgbClr val="2D2D8A"/>
      </a:accent6>
      <a:hlink>
        <a:srgbClr val="0000FF"/>
      </a:hlink>
      <a:folHlink>
        <a:srgbClr val="FF00FF"/>
      </a:folHlink>
    </a:clrScheme>
    <a:fontScheme name="utda_template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utda_templa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3">
            <a:lumOff val="44000"/>
          </a:schemeClr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4156</TotalTime>
  <Words>3076</Words>
  <Application>Microsoft Macintosh PowerPoint</Application>
  <PresentationFormat>Widescreen</PresentationFormat>
  <Paragraphs>343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5" baseType="lpstr">
      <vt:lpstr>Arial</vt:lpstr>
      <vt:lpstr>Arial Black</vt:lpstr>
      <vt:lpstr>Calibri</vt:lpstr>
      <vt:lpstr>Comic Sans MS</vt:lpstr>
      <vt:lpstr>Helvetica</vt:lpstr>
      <vt:lpstr>Times</vt:lpstr>
      <vt:lpstr>Trebuchet MS</vt:lpstr>
      <vt:lpstr>Wingdings</vt:lpstr>
      <vt:lpstr>utda_template</vt:lpstr>
      <vt:lpstr>DREAMPlace: Deep Learning Toolkit-Enabled GPU Acceleration for Modern VLSI Placement</vt:lpstr>
      <vt:lpstr>VLSI Placement and Challenges</vt:lpstr>
      <vt:lpstr>Recent Development of Placement</vt:lpstr>
      <vt:lpstr>Typical Nonlinear Placement Algorithm</vt:lpstr>
      <vt:lpstr>What is Your Dream Placement Engine?</vt:lpstr>
      <vt:lpstr>Advances in Deep Learning Hardware/Software</vt:lpstr>
      <vt:lpstr>DREAMPlace Strategies</vt:lpstr>
      <vt:lpstr>PowerPoint Presentation</vt:lpstr>
      <vt:lpstr>PowerPoint Presentation</vt:lpstr>
      <vt:lpstr>DREAMPlace Architecture</vt:lpstr>
      <vt:lpstr>Customized CUDA Kernel Operator Implementation</vt:lpstr>
      <vt:lpstr>Experimental Results</vt:lpstr>
      <vt:lpstr>Bigblue4 (2M-Cell Design)</vt:lpstr>
      <vt:lpstr>DREAMPlace Summary</vt:lpstr>
      <vt:lpstr>Future Directions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DREAMPlace: Deep Learning Toolkit-Enabled GPU Acceleration for Modern VLSI Placement</dc:title>
  <dc:creator>Lin Yibo</dc:creator>
  <cp:lastModifiedBy>Lin Yibo</cp:lastModifiedBy>
  <cp:revision>63</cp:revision>
  <dcterms:created xsi:type="dcterms:W3CDTF">2019-06-03T04:48:16Z</dcterms:created>
  <dcterms:modified xsi:type="dcterms:W3CDTF">2019-06-06T05:18:14Z</dcterms:modified>
</cp:coreProperties>
</file>

<file path=docProps/thumbnail.jpeg>
</file>